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1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Lst>
  <p:sldSz cx="9144000" cy="5143500" type="screen16x9"/>
  <p:notesSz cx="6858000" cy="9144000"/>
  <p:embeddedFontLst>
    <p:embeddedFont>
      <p:font typeface="Consolas" panose="020B0609020204030204" pitchFamily="49" charset="0"/>
      <p:regular r:id="rId111"/>
      <p:bold r:id="rId112"/>
      <p:italic r:id="rId113"/>
      <p:boldItalic r:id="rId114"/>
    </p:embeddedFont>
    <p:embeddedFont>
      <p:font typeface="Didact Gothic" panose="00000500000000000000" pitchFamily="2" charset="0"/>
      <p:regular r:id="rId115"/>
    </p:embeddedFont>
    <p:embeddedFont>
      <p:font typeface="DM Sans" pitchFamily="2" charset="0"/>
      <p:regular r:id="rId116"/>
      <p:bold r:id="rId117"/>
      <p:italic r:id="rId118"/>
      <p:boldItalic r:id="rId119"/>
    </p:embeddedFont>
    <p:embeddedFont>
      <p:font typeface="DM Sans Medium" pitchFamily="2" charset="0"/>
      <p:regular r:id="rId120"/>
      <p:bold r:id="rId121"/>
      <p:italic r:id="rId122"/>
      <p:boldItalic r:id="rId123"/>
    </p:embeddedFont>
    <p:embeddedFont>
      <p:font typeface="Helvetica Neue" panose="020B0604020202020204" charset="0"/>
      <p:regular r:id="rId124"/>
      <p:bold r:id="rId125"/>
      <p:italic r:id="rId126"/>
      <p:boldItalic r:id="rId127"/>
    </p:embeddedFont>
    <p:embeddedFont>
      <p:font typeface="Helvetica Neue Light" panose="020B0604020202020204" charset="0"/>
      <p:regular r:id="rId128"/>
      <p:bold r:id="rId129"/>
      <p:italic r:id="rId130"/>
      <p:boldItalic r:id="rId1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2ADDD35-E33C-4E33-ACCD-EF27F339E4A4}">
  <a:tblStyle styleId="{82ADDD35-E33C-4E33-ACCD-EF27F339E4A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74DD681-9092-4876-AAA7-30827AB48067}" styleName="Table_1">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C577A31-0D2B-4744-A2A3-D57146B9E4A7}" styleName="Table_2">
    <a:wholeTbl>
      <a:tcTxStyle>
        <a:font>
          <a:latin typeface="Arial"/>
          <a:ea typeface="Arial"/>
          <a:cs typeface="Arial"/>
        </a:font>
        <a:srgbClr val="000000"/>
      </a:tcTxStyle>
      <a:tcStyle>
        <a:tcBdr>
          <a:left>
            <a:ln cap="flat" cmpd="sng">
              <a:solidFill>
                <a:srgbClr val="FFFFFF"/>
              </a:solidFill>
              <a:prstDash val="solid"/>
              <a:round/>
              <a:headEnd type="none" w="sm" len="sm"/>
              <a:tailEnd type="none" w="sm" len="sm"/>
            </a:ln>
          </a:left>
          <a:right>
            <a:ln cap="flat" cmpd="sng">
              <a:solidFill>
                <a:srgbClr val="FFFFFF"/>
              </a:solidFill>
              <a:prstDash val="solid"/>
              <a:round/>
              <a:headEnd type="none" w="sm" len="sm"/>
              <a:tailEnd type="none" w="sm" len="sm"/>
            </a:ln>
          </a:right>
          <a:top>
            <a:ln cap="flat" cmpd="sng">
              <a:solidFill>
                <a:srgbClr val="FFFFFF"/>
              </a:solidFill>
              <a:prstDash val="solid"/>
              <a:round/>
              <a:headEnd type="none" w="sm" len="sm"/>
              <a:tailEnd type="none" w="sm" len="sm"/>
            </a:ln>
          </a:top>
          <a:bottom>
            <a:ln cap="flat" cmpd="sng">
              <a:solidFill>
                <a:srgbClr val="FFFFFF"/>
              </a:solidFill>
              <a:prstDash val="solid"/>
              <a:round/>
              <a:headEnd type="none" w="sm" len="sm"/>
              <a:tailEnd type="none" w="sm" len="sm"/>
            </a:ln>
          </a:bottom>
          <a:insideH>
            <a:ln cap="flat" cmpd="sng">
              <a:solidFill>
                <a:srgbClr val="FFFFFF"/>
              </a:solidFill>
              <a:prstDash val="solid"/>
              <a:round/>
              <a:headEnd type="none" w="sm" len="sm"/>
              <a:tailEnd type="none" w="sm" len="sm"/>
            </a:ln>
          </a:insideH>
          <a:insideV>
            <a:ln cap="flat" cmpd="sng">
              <a:solidFill>
                <a:srgbClr val="FFFFFF"/>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D373F41-120F-4972-BF9C-4C282A777116}" styleName="Table_3">
    <a:wholeTbl>
      <a:tcTxStyle b="off" i="off">
        <a:font>
          <a:latin typeface="Arial"/>
          <a:ea typeface="Arial"/>
          <a:cs typeface="Arial"/>
        </a:font>
        <a:srgbClr val="000000"/>
      </a:tcTxStyle>
      <a:tcStyle>
        <a:tcBdr>
          <a:left>
            <a:ln w="9525" cap="flat" cmpd="sng">
              <a:solidFill>
                <a:srgbClr val="FFFFFF"/>
              </a:solidFill>
              <a:prstDash val="solid"/>
              <a:round/>
              <a:headEnd type="none" w="sm" len="sm"/>
              <a:tailEnd type="none" w="sm" len="sm"/>
            </a:ln>
          </a:left>
          <a:right>
            <a:ln w="9525" cap="flat" cmpd="sng">
              <a:solidFill>
                <a:srgbClr val="FFFFFF"/>
              </a:solidFill>
              <a:prstDash val="solid"/>
              <a:round/>
              <a:headEnd type="none" w="sm" len="sm"/>
              <a:tailEnd type="none" w="sm" len="sm"/>
            </a:ln>
          </a:right>
          <a:top>
            <a:ln w="9525" cap="flat" cmpd="sng">
              <a:solidFill>
                <a:srgbClr val="FFFFFF"/>
              </a:solidFill>
              <a:prstDash val="solid"/>
              <a:round/>
              <a:headEnd type="none" w="sm" len="sm"/>
              <a:tailEnd type="none" w="sm" len="sm"/>
            </a:ln>
          </a:top>
          <a:bottom>
            <a:ln w="9525" cap="flat" cmpd="sng">
              <a:solidFill>
                <a:srgbClr val="FFFFFF"/>
              </a:solidFill>
              <a:prstDash val="solid"/>
              <a:round/>
              <a:headEnd type="none" w="sm" len="sm"/>
              <a:tailEnd type="none" w="sm" len="sm"/>
            </a:ln>
          </a:bottom>
          <a:insideH>
            <a:ln w="9525" cap="flat" cmpd="sng">
              <a:solidFill>
                <a:srgbClr val="FFFFFF"/>
              </a:solidFill>
              <a:prstDash val="solid"/>
              <a:round/>
              <a:headEnd type="none" w="sm" len="sm"/>
              <a:tailEnd type="none" w="sm" len="sm"/>
            </a:ln>
          </a:insideH>
          <a:insideV>
            <a:ln w="9525" cap="flat" cmpd="sng">
              <a:solidFill>
                <a:srgbClr val="FFFFFF"/>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295"/>
        <p:guide pos="5460"/>
        <p:guide pos="300"/>
        <p:guide orient="horz" pos="28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7.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3.fntdata"/><Relationship Id="rId128" Type="http://schemas.openxmlformats.org/officeDocument/2006/relationships/font" Target="fonts/font1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3.fntdata"/><Relationship Id="rId118" Type="http://schemas.openxmlformats.org/officeDocument/2006/relationships/font" Target="fonts/font8.fntdata"/><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4.fntdata"/><Relationship Id="rId129" Type="http://schemas.openxmlformats.org/officeDocument/2006/relationships/font" Target="fonts/font1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4.fntdata"/><Relationship Id="rId119" Type="http://schemas.openxmlformats.org/officeDocument/2006/relationships/font" Target="fonts/font9.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20.fntdata"/><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0.fntdata"/><Relationship Id="rId125"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font" Target="fonts/font5.fntdata"/><Relationship Id="rId131" Type="http://schemas.openxmlformats.org/officeDocument/2006/relationships/font" Target="fonts/font2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fntdata"/><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2.fntdata"/><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3c9d1b815_1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3c9d1b815_1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3fc2b30608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3fc2b30608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1b73da48816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1" name="Google Shape;911;g1b73da48816_0_3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 mostrarlo directamente en el editor de texto así los/as estudiantes ven cómo se va escribiendo el código. Al finalizar, es recomendable que les facilite el link de la carpeta de clase por el chat de Zoom.</a:t>
            </a:r>
            <a:endParaRPr>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b73da48816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3" name="Google Shape;923;g1b73da48816_0_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50">
                <a:solidFill>
                  <a:schemeClr val="dk1"/>
                </a:solidFill>
                <a:highlight>
                  <a:srgbClr val="E0FF00"/>
                </a:highlight>
                <a:latin typeface="Helvetica Neue"/>
                <a:ea typeface="Helvetica Neue"/>
                <a:cs typeface="Helvetica Neue"/>
                <a:sym typeface="Helvetica Neue"/>
              </a:rPr>
              <a:t>Para profes/tutores:</a:t>
            </a:r>
            <a:r>
              <a:rPr lang="es" sz="1250">
                <a:solidFill>
                  <a:schemeClr val="dk1"/>
                </a:solidFill>
                <a:latin typeface="Helvetica Neue"/>
                <a:ea typeface="Helvetica Neue"/>
                <a:cs typeface="Helvetica Neue"/>
                <a:sym typeface="Helvetica Neue"/>
              </a:rPr>
              <a:t> Si bien las actividades recomendadas no son obligatorias ni reciben corrección, corresponden a ejercicios que aportan a la construcción de las pre entregas y Proyecto Final. Por lo cual les sugerimos que insistan a los estudiantes con que los resuelvan, además, las dificultades con las que se encuentren serán contenido para los Afterclass</a:t>
            </a: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b73da48816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1b73da48816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b73da48816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b73da48816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1b73da48816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1b73da48816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Encuesta sobre los temas abordados en la clase.</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3"/>
              </a:rPr>
              <a:t>este video.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Presentar una encuesta cerrada por el chat de Zoom donde figuren listados todos los temas desarrollados durante este módulo (los que aparecen en la slide “Resumen de la clase de hoy”). Cada estudiante puede seleccionar uno o más temas.</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Ejemplo:</a:t>
            </a:r>
            <a:endParaRPr u="sng">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u="sng">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¿Qué temas de la clase de hoy te resultaron más complejos, te resultaron menos claros o te gustaría retomar para aclarar?</a:t>
            </a:r>
            <a:endParaRPr>
              <a:solidFill>
                <a:schemeClr val="dk1"/>
              </a:solidFill>
              <a:latin typeface="DM Sans"/>
              <a:ea typeface="DM Sans"/>
              <a:cs typeface="DM Sans"/>
              <a:sym typeface="DM Sans"/>
            </a:endParaRPr>
          </a:p>
          <a:p>
            <a:pPr marL="457200" lvl="0" indent="-298450" algn="l" rtl="0">
              <a:spcBef>
                <a:spcPts val="0"/>
              </a:spcBef>
              <a:spcAft>
                <a:spcPts val="0"/>
              </a:spcAft>
              <a:buSzPts val="1100"/>
              <a:buFont typeface="DM Sans"/>
              <a:buAutoNum type="arabicPeriod"/>
            </a:pPr>
            <a:r>
              <a:rPr lang="es">
                <a:latin typeface="DM Sans"/>
                <a:ea typeface="DM Sans"/>
                <a:cs typeface="DM Sans"/>
                <a:sym typeface="DM Sans"/>
              </a:rPr>
              <a:t>Plugins en AE.</a:t>
            </a:r>
            <a:endParaRPr>
              <a:latin typeface="DM Sans"/>
              <a:ea typeface="DM Sans"/>
              <a:cs typeface="DM Sans"/>
              <a:sym typeface="DM Sans"/>
            </a:endParaRPr>
          </a:p>
          <a:p>
            <a:pPr marL="457200" lvl="0" indent="-298450" algn="l" rtl="0">
              <a:spcBef>
                <a:spcPts val="0"/>
              </a:spcBef>
              <a:spcAft>
                <a:spcPts val="0"/>
              </a:spcAft>
              <a:buSzPts val="1100"/>
              <a:buFont typeface="DM Sans"/>
              <a:buAutoNum type="arabicPeriod"/>
            </a:pPr>
            <a:r>
              <a:rPr lang="es">
                <a:latin typeface="DM Sans"/>
                <a:ea typeface="DM Sans"/>
                <a:cs typeface="DM Sans"/>
                <a:sym typeface="DM Sans"/>
              </a:rPr>
              <a:t>Sistemas de partículas.</a:t>
            </a:r>
            <a:endParaRPr>
              <a:latin typeface="DM Sans"/>
              <a:ea typeface="DM Sans"/>
              <a:cs typeface="DM Sans"/>
              <a:sym typeface="DM Sans"/>
            </a:endParaRPr>
          </a:p>
          <a:p>
            <a:pPr marL="457200" lvl="0" indent="-298450" algn="l" rtl="0">
              <a:spcBef>
                <a:spcPts val="0"/>
              </a:spcBef>
              <a:spcAft>
                <a:spcPts val="0"/>
              </a:spcAft>
              <a:buSzPts val="1100"/>
              <a:buFont typeface="DM Sans"/>
              <a:buAutoNum type="arabicPeriod"/>
            </a:pPr>
            <a:r>
              <a:rPr lang="es">
                <a:latin typeface="DM Sans"/>
                <a:ea typeface="DM Sans"/>
                <a:cs typeface="DM Sans"/>
                <a:sym typeface="DM Sans"/>
              </a:rPr>
              <a:t>Renderizar con y sin transparencia.</a:t>
            </a:r>
            <a:endParaRPr>
              <a:latin typeface="DM Sans"/>
              <a:ea typeface="DM Sans"/>
              <a:cs typeface="DM Sans"/>
              <a:sym typeface="DM Sans"/>
            </a:endParaRPr>
          </a:p>
          <a:p>
            <a:pPr marL="457200" lvl="0" indent="-298450" algn="l" rtl="0">
              <a:spcBef>
                <a:spcPts val="0"/>
              </a:spcBef>
              <a:spcAft>
                <a:spcPts val="0"/>
              </a:spcAft>
              <a:buSzPts val="1100"/>
              <a:buFont typeface="DM Sans"/>
              <a:buAutoNum type="arabicPeriod"/>
            </a:pPr>
            <a:r>
              <a:rPr lang="es">
                <a:latin typeface="DM Sans"/>
                <a:ea typeface="DM Sans"/>
                <a:cs typeface="DM Sans"/>
                <a:sym typeface="DM Sans"/>
              </a:rPr>
              <a:t>Trabajar un proyecto para multipantalla.</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Resultados:</a:t>
            </a:r>
            <a:r>
              <a:rPr lang="es">
                <a:solidFill>
                  <a:schemeClr val="dk1"/>
                </a:solidFill>
                <a:latin typeface="DM Sans"/>
                <a:ea typeface="DM Sans"/>
                <a:cs typeface="DM Sans"/>
                <a:sym typeface="DM Sans"/>
              </a:rPr>
              <a:t> Los temas que presenten mayores dificultades serán tenidos en cuenta para ser abordados en la próxima AfterClass. Registrar las respuestas.</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b73da48816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9" name="Google Shape;959;g1b73da48816_0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1b73da48816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1b73da48816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1b73da48816_0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1b73da48816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1b73da48816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1b73da48816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c4e35fa3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0c4e35fa3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Grid CSS surge de la necesidad, y toma las ventajas de ese sistema, sumandole muchas mejoras y características que permiten crear muy rápido cuadrículas sencillas y potentes.</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3fc2b30608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3fc2b3060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Grid CSS surge de la necesidad, y toma las ventajas de ese sistema, sumandole muchas mejoras y características que permiten crear muy rápido cuadrículas sencillas y potentes.</a:t>
            </a:r>
            <a:endParaRPr>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3fc2b30608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3fc2b30608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3fc2b30608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3fc2b306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3fc2b30608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3fc2b3060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3fc2b30608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3fc2b30608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54a60156e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54a60156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54a60156e8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54a60156e8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3fc2b30608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3fc2b30608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1a0b21555d_2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1a0b21555d_2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fc2b30608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fc2b3060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De ser necesario, sugerimos mostrarlo directamente en el editor de texto así los/as estudiantes ven cómo se va escribiendo el código.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54a60156e8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54a60156e8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3fc2b30608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3fc2b30608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De ser necesario, sugerimos mostrarlo directamente en el editor de texto así los/as estudiantes ven cómo se va escribiendo el código.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3fc2b30608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3fc2b30608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De ser necesario, sugerimos mostrarlo directamente en el editor de texto así los/as estudiantes ven cómo se va escribiendo el código.</a:t>
            </a:r>
            <a:endParaRPr>
              <a:solidFill>
                <a:schemeClr val="dk1"/>
              </a:solidFill>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3fc2b30608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3fc2b30608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De ser necesario, sugerimos mostrarlo directamente en el editor de texto así los/as estudiantes ven cómo se va escribiendo el código.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3fc2b30608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3fc2b30608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fc2b30608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fc2b30608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Hemos utilizado el pixel como unidades de las celdas de la cuadrícula, sin embargo, también podemos utilizar otras unidades y combinarlas, como porcentajes, la palabra clave auto (que obtiene el tamaño restante) o la unidad especial fr (fraction), que simboliza una fracción de espacio restante en el grid.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3fc2b30608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3fc2b30608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3fc2b30608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3fc2b30608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De ser necesario, sugerimos mostrarlo directamente en el editor de texto así los/as estudiantes ven cómo se va escribiendo el código.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3fc2b30608_0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3fc2b30608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3fc2b30608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g13fc2b30608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Conceptos claves del encuentro anterior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3fc2b30608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3fc2b30608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0c704f3171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0c704f317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Momento de consolidación de aprendizajes: GRIDS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fc2b30608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fc2b30608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3fc2b30608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3fc2b30608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De ser necesario, sugerimos mostrarlo directamente en el editor de texto así los/as estudiantes ven cómo se va escribiendo el código.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3fc2b30608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3fc2b30608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De ser necesario, sugerimos mostrarlo directamente en el editor de texto así los/as estudiantes ven cómo se va escribiendo el código.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3fc2b30608_0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3fc2b30608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fc2b30608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3fc2b30608_0_4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3fc2b30608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3fc2b30608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De ser necesario, sugerimos mostrarlo directamente en el editor de texto así los/as estudiantes ven cómo se va escribiendo el código.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3fc2b30608_0_4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3fc2b30608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De ser necesario, sugerimos mostrarlo directamente en el editor de texto así los/as estudiantes ven cómo se va escribiendo el código.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0c704f317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0c704f317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3fc2b30608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13fc2b30608_0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54a60156e8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54a60156e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3fc2b30608_0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3fc2b30608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3fc2b30608_0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3fc2b30608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De ser necesario, sugerimos mostrarlo directamente en el editor de texto así los/as estudiantes ven cómo se va escribiendo el código.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3fc2b30608_0_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3fc2b30608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De ser necesario, sugerimos mostrarlo directamente en el editor de texto así los/as estudiantes ven cómo se va escribiendo el código.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3fc2b30608_0_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3fc2b30608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54a60156e8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54a60156e8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3fc2b30608_0_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3fc2b30608_0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4a60156e8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4a60156e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Estas slides se pasan rápidamente simplemente para graficar las opciones.</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54a60156e8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54a60156e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Estas slides se pasan rápidamente simplemente para graficar las opciones.</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54a60156e8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54a60156e8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d8ab2ab78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d8ab2ab78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lang="es" b="1">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0d8ab2ab78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0d8ab2ab7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0d869e21de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0d869e21de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54a60156e8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54a60156e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just" rtl="0">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Didact Gothic"/>
                <a:ea typeface="Didact Gothic"/>
                <a:cs typeface="Didact Gothic"/>
                <a:sym typeface="Didact Gothic"/>
              </a:rPr>
              <a:t>Estas slides se pasan </a:t>
            </a:r>
            <a:r>
              <a:rPr lang="es" sz="1200" b="1">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54a60156e8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54a60156e8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just" rtl="0">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Didact Gothic"/>
                <a:ea typeface="Didact Gothic"/>
                <a:cs typeface="Didact Gothic"/>
                <a:sym typeface="Didact Gothic"/>
              </a:rPr>
              <a:t>Estas slides se pasan </a:t>
            </a:r>
            <a:r>
              <a:rPr lang="es" sz="1200" b="1">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54a60156e8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54a60156e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Momento de consolidación de aprendizajes: GRIDS. </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highlight>
                  <a:srgbClr val="EAFF6A"/>
                </a:highlight>
              </a:rPr>
              <a:t>Ejemplo a proponer por el docente: Puede complejizar lo que se fue mostrando en clase o armar algo nuevo</a:t>
            </a:r>
            <a:endParaRPr>
              <a:solidFill>
                <a:schemeClr val="dk1"/>
              </a:solidFill>
              <a:highlight>
                <a:srgbClr val="EAFF6A"/>
              </a:highlight>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aa9e205bcc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9" name="Google Shape;539;g1aa9e205bcc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0eb5a9f3a1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0eb5a9f3a1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c85a42a20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c85a42a20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b73da4881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b73da488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b73da4881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b73da488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eb5a9f3a1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eb5a9f3a1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b73da48816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b73da4881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b73da4881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b73da4881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b73da48816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b73da4881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b73da48816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b73da4881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b73da48816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b73da48816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b73da48816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b73da4881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b73da48816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1b73da48816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b73da48816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b73da4881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b73da48816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1b73da4881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b73da48816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1b73da48816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d869e21de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d869e21d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spcBef>
                <a:spcPts val="0"/>
              </a:spcBef>
              <a:spcAft>
                <a:spcPts val="0"/>
              </a:spcAft>
              <a:buNone/>
            </a:pP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b73da48816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b73da4881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b73da48816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b73da4881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b73da48816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1b73da48816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b73da48816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b73da4881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b73da48816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b73da48816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b73da48816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b73da4881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b73da48816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b73da48816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b73da48816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b73da48816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b73da48816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b73da48816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b73da48816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b73da48816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d869e21de_0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d869e21de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b73da48816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b73da48816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De ser necesario, sugerimos mostrarlo directamente en el editor de texto así los/as estudiantes ven cómo se va escribiendo el código. </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b73da4881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b73da4881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b73da48816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b73da48816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b73da48816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b73da48816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De ser necesario, sugerimos mostrarlo directamente en el editor de código, así los/as estudiantes ven cómo se va escribiendo el código.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b73da48816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1b73da48816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De ser necesario, sugerimos mostrarlo directamente en el editor de texto así los/as estudiantes ven cómo se va escribiendo el código.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b73da48816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b73da48816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De ser necesario, sugerimos mostrarlo directamente en el editor de texto así los/as estudiantes ven cómo se va escribiendo el código.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b73da48816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1b73da48816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1b73da48816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1b73da48816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De ser necesario, sugerimos mostrarlo directamente en el editor de texto así los/as estudiantes ven cómo se va escribiendo el código. </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b73da48816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b73da48816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1b73da48816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1b73da48816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De ser necesario, sugerimos mostrarlo directamente en el editor de texto así los/as estudiantes ven cómo se va escribiendo el código.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3fc2b30608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3fc2b30608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b73da48816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b73da48816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1b73da48816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1b73da48816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Cuando el curso cuenta con FAQs corresponde esta slide de “Preguntas”</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1b73da48816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1b73da48816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b73da48816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b73da48816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b73da4881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b73da4881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b73da48816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b73da48816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b73da48816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b73da48816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b73da48816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b73da48816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Momento de consolidación de aprendizajes: GRIDS</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 idea es generar un </a:t>
            </a:r>
            <a:r>
              <a:rPr lang="es" sz="1350">
                <a:solidFill>
                  <a:schemeClr val="dk1"/>
                </a:solidFill>
                <a:highlight>
                  <a:srgbClr val="EAFF6A"/>
                </a:highlight>
                <a:latin typeface="DM Sans"/>
                <a:ea typeface="DM Sans"/>
                <a:cs typeface="DM Sans"/>
                <a:sym typeface="DM Sans"/>
              </a:rPr>
              <a:t>diseño responsive haciendo uso de grids para el layout + flexbox para los componentes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Para eso, vamos a tener como referencia los siguientes diseños para vista mobile y desktop</a:t>
            </a:r>
            <a:endParaRPr b="1">
              <a:solidFill>
                <a:schemeClr val="dk1"/>
              </a:solidFill>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b73da48816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1b73da48816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b73da48816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b73da48816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Font typeface="DM Sans"/>
              <a:buNone/>
              <a:defRPr sz="4000" b="1">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7" name="Google Shape;3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3-B 1">
  <p:cSld name="SECTION_HEADER_1_1_1_1_1_1_1_1_1_2">
    <p:bg>
      <p:bgPr>
        <a:blipFill>
          <a:blip r:embed="rId2">
            <a:alphaModFix/>
          </a:blip>
          <a:stretch>
            <a:fillRect/>
          </a:stretch>
        </a:blipFill>
        <a:effectLst/>
      </p:bgPr>
    </p:bg>
    <p:spTree>
      <p:nvGrpSpPr>
        <p:cNvPr id="1" name="Shape 40"/>
        <p:cNvGrpSpPr/>
        <p:nvPr/>
      </p:nvGrpSpPr>
      <p:grpSpPr>
        <a:xfrm>
          <a:off x="0" y="0"/>
          <a:ext cx="0" cy="0"/>
          <a:chOff x="0" y="0"/>
          <a:chExt cx="0" cy="0"/>
        </a:xfrm>
      </p:grpSpPr>
      <p:pic>
        <p:nvPicPr>
          <p:cNvPr id="41" name="Google Shape;41;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42"/>
        <p:cNvGrpSpPr/>
        <p:nvPr/>
      </p:nvGrpSpPr>
      <p:grpSpPr>
        <a:xfrm>
          <a:off x="0" y="0"/>
          <a:ext cx="0" cy="0"/>
          <a:chOff x="0" y="0"/>
          <a:chExt cx="0" cy="0"/>
        </a:xfrm>
      </p:grpSpPr>
      <p:pic>
        <p:nvPicPr>
          <p:cNvPr id="43" name="Google Shape;43;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3-B 1 1">
  <p:cSld name="SECTION_HEADER_1_1_1_1_1_1_1_1_1_3">
    <p:bg>
      <p:bgPr>
        <a:blipFill>
          <a:blip r:embed="rId2">
            <a:alphaModFix/>
          </a:blip>
          <a:stretch>
            <a:fillRect/>
          </a:stretch>
        </a:blipFill>
        <a:effectLst/>
      </p:bgPr>
    </p:bg>
    <p:spTree>
      <p:nvGrpSpPr>
        <p:cNvPr id="1" name="Shape 44"/>
        <p:cNvGrpSpPr/>
        <p:nvPr/>
      </p:nvGrpSpPr>
      <p:grpSpPr>
        <a:xfrm>
          <a:off x="0" y="0"/>
          <a:ext cx="0" cy="0"/>
          <a:chOff x="0" y="0"/>
          <a:chExt cx="0" cy="0"/>
        </a:xfrm>
      </p:grpSpPr>
      <p:pic>
        <p:nvPicPr>
          <p:cNvPr id="45" name="Google Shape;45;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3-B 5 1">
  <p:cSld name="SECTION_HEADER_1_1_1_1_1_1_1_1_1_7">
    <p:bg>
      <p:bgPr>
        <a:blipFill>
          <a:blip r:embed="rId2">
            <a:alphaModFix/>
          </a:blip>
          <a:stretch>
            <a:fillRect/>
          </a:stretch>
        </a:blipFill>
        <a:effectLst/>
      </p:bgPr>
    </p:bg>
    <p:spTree>
      <p:nvGrpSpPr>
        <p:cNvPr id="1" name="Shape 46"/>
        <p:cNvGrpSpPr/>
        <p:nvPr/>
      </p:nvGrpSpPr>
      <p:grpSpPr>
        <a:xfrm>
          <a:off x="0" y="0"/>
          <a:ext cx="0" cy="0"/>
          <a:chOff x="0" y="0"/>
          <a:chExt cx="0" cy="0"/>
        </a:xfrm>
      </p:grpSpPr>
      <p:pic>
        <p:nvPicPr>
          <p:cNvPr id="47" name="Google Shape;47;p1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48"/>
        <p:cNvGrpSpPr/>
        <p:nvPr/>
      </p:nvGrpSpPr>
      <p:grpSpPr>
        <a:xfrm>
          <a:off x="0" y="0"/>
          <a:ext cx="0" cy="0"/>
          <a:chOff x="0" y="0"/>
          <a:chExt cx="0" cy="0"/>
        </a:xfrm>
      </p:grpSpPr>
      <p:pic>
        <p:nvPicPr>
          <p:cNvPr id="49" name="Google Shape;49;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0.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10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2.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04.xml"/><Relationship Id="rId1" Type="http://schemas.openxmlformats.org/officeDocument/2006/relationships/slideLayout" Target="../slideLayouts/slideLayout9.xml"/><Relationship Id="rId5" Type="http://schemas.openxmlformats.org/officeDocument/2006/relationships/image" Target="../media/image62.jpg"/><Relationship Id="rId4" Type="http://schemas.openxmlformats.org/officeDocument/2006/relationships/image" Target="../media/image61.jp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hyperlink" Target="https://codepen.io/santiagoav-the-bashful/pen/WNbwXY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codepen.io/santiagoav-the-bashful/pen/YzPqOBL" TargetMode="External"/><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hyperlink" Target="https://drive.google.com/file/d/1vO8TrJCK9NCYc2plsuUIkM3Ke7859t2G/view?usp=share_link"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17.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slide" Target="slide14.xml"/><Relationship Id="rId5" Type="http://schemas.openxmlformats.org/officeDocument/2006/relationships/slide" Target="slide8.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8" Type="http://schemas.openxmlformats.org/officeDocument/2006/relationships/slide" Target="slide96.xml"/><Relationship Id="rId3" Type="http://schemas.openxmlformats.org/officeDocument/2006/relationships/image" Target="../media/image16.png"/><Relationship Id="rId7" Type="http://schemas.openxmlformats.org/officeDocument/2006/relationships/slide" Target="slide77.xml"/><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openxmlformats.org/officeDocument/2006/relationships/slide" Target="slide66.xml"/><Relationship Id="rId5" Type="http://schemas.openxmlformats.org/officeDocument/2006/relationships/slide" Target="slide63.xml"/><Relationship Id="rId4" Type="http://schemas.openxmlformats.org/officeDocument/2006/relationships/image" Target="../media/image17.png"/></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9.xml"/><Relationship Id="rId5" Type="http://schemas.openxmlformats.org/officeDocument/2006/relationships/hyperlink" Target="https://www.w3schools.com/css/tryit.asp?filename=trycss_mediaqueries_ex2" TargetMode="External"/><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4.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47.png"/></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hyperlink" Target="https://view.genial.ly/61a7993f3ef3cf0dac4e4b9c/interactive-content-faqs-desarrollo-web"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5.xml"/><Relationship Id="rId1" Type="http://schemas.openxmlformats.org/officeDocument/2006/relationships/slideLayout" Target="../slideLayouts/slideLayout9.xml"/><Relationship Id="rId4" Type="http://schemas.openxmlformats.org/officeDocument/2006/relationships/image" Target="../media/image54.jp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7.xml"/><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9.xml"/><Relationship Id="rId1" Type="http://schemas.openxmlformats.org/officeDocument/2006/relationships/slideLayout" Target="../slideLayouts/slideLayout9.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20"/>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0"/>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56" name="Google Shape;56;p20"/>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57" name="Google Shape;57;p20"/>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9"/>
          <p:cNvSpPr txBox="1"/>
          <p:nvPr/>
        </p:nvSpPr>
        <p:spPr>
          <a:xfrm>
            <a:off x="475500" y="3711900"/>
            <a:ext cx="81930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El CSS grid se puede utilizar para lograr muchos diseños diferentes. </a:t>
            </a:r>
            <a:r>
              <a:rPr lang="es" sz="1350" b="1">
                <a:latin typeface="DM Sans"/>
                <a:ea typeface="DM Sans"/>
                <a:cs typeface="DM Sans"/>
                <a:sym typeface="DM Sans"/>
              </a:rPr>
              <a:t>Se destaca por dividir una página en regiones principales, o definir la relación en términos de tamaño, posición y capas, entre partes de un control.</a:t>
            </a:r>
            <a:endParaRPr sz="1350">
              <a:latin typeface="DM Sans"/>
              <a:ea typeface="DM Sans"/>
              <a:cs typeface="DM Sans"/>
              <a:sym typeface="DM Sans"/>
            </a:endParaRPr>
          </a:p>
        </p:txBody>
      </p:sp>
      <p:pic>
        <p:nvPicPr>
          <p:cNvPr id="150" name="Google Shape;150;p29"/>
          <p:cNvPicPr preferRelativeResize="0"/>
          <p:nvPr/>
        </p:nvPicPr>
        <p:blipFill rotWithShape="1">
          <a:blip r:embed="rId3">
            <a:alphaModFix/>
          </a:blip>
          <a:srcRect/>
          <a:stretch/>
        </p:blipFill>
        <p:spPr>
          <a:xfrm>
            <a:off x="2570761" y="576200"/>
            <a:ext cx="4002476" cy="30595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19"/>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a:solidFill>
                  <a:srgbClr val="EAFF6A"/>
                </a:solidFill>
                <a:latin typeface="DM Sans"/>
                <a:ea typeface="DM Sans"/>
                <a:cs typeface="DM Sans"/>
                <a:sym typeface="DM Sans"/>
              </a:rPr>
              <a:t>CoderTips</a:t>
            </a:r>
            <a:endParaRPr sz="3500" b="1" i="0" u="none" strike="noStrike" cap="none">
              <a:solidFill>
                <a:srgbClr val="EAFF6A"/>
              </a:solidFill>
              <a:latin typeface="DM Sans"/>
              <a:ea typeface="DM Sans"/>
              <a:cs typeface="DM Sans"/>
              <a:sym typeface="DM Sans"/>
            </a:endParaRPr>
          </a:p>
        </p:txBody>
      </p:sp>
      <p:sp>
        <p:nvSpPr>
          <p:cNvPr id="914" name="Google Shape;914;p119"/>
          <p:cNvSpPr txBox="1"/>
          <p:nvPr/>
        </p:nvSpPr>
        <p:spPr>
          <a:xfrm>
            <a:off x="473350" y="1902150"/>
            <a:ext cx="716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2500">
                <a:solidFill>
                  <a:schemeClr val="lt2"/>
                </a:solidFill>
                <a:latin typeface="DM Sans"/>
                <a:ea typeface="DM Sans"/>
                <a:cs typeface="DM Sans"/>
                <a:sym typeface="DM Sans"/>
              </a:rPr>
              <a:t>Si querés ver el código completo, podés buscarlo en la carpeta de recursos de esta misma clase, en Google Drive. </a:t>
            </a:r>
            <a:endParaRPr sz="2500" b="1" i="0" u="none" strike="noStrike" cap="none">
              <a:solidFill>
                <a:srgbClr val="B7B7B7"/>
              </a:solidFill>
              <a:latin typeface="Helvetica Neue"/>
              <a:ea typeface="Helvetica Neue"/>
              <a:cs typeface="Helvetica Neue"/>
              <a:sym typeface="Helvetica Neue"/>
            </a:endParaRPr>
          </a:p>
        </p:txBody>
      </p:sp>
      <p:grpSp>
        <p:nvGrpSpPr>
          <p:cNvPr id="915" name="Google Shape;915;p119"/>
          <p:cNvGrpSpPr/>
          <p:nvPr/>
        </p:nvGrpSpPr>
        <p:grpSpPr>
          <a:xfrm>
            <a:off x="473351" y="619523"/>
            <a:ext cx="738900" cy="738900"/>
            <a:chOff x="473351" y="619523"/>
            <a:chExt cx="738900" cy="738900"/>
          </a:xfrm>
        </p:grpSpPr>
        <p:sp>
          <p:nvSpPr>
            <p:cNvPr id="916" name="Google Shape;916;p119"/>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17" name="Google Shape;917;p11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grpSp>
        <p:nvGrpSpPr>
          <p:cNvPr id="918" name="Google Shape;918;p119"/>
          <p:cNvGrpSpPr/>
          <p:nvPr/>
        </p:nvGrpSpPr>
        <p:grpSpPr>
          <a:xfrm>
            <a:off x="473342" y="619518"/>
            <a:ext cx="738900" cy="738900"/>
            <a:chOff x="4202550" y="994173"/>
            <a:chExt cx="738900" cy="738900"/>
          </a:xfrm>
        </p:grpSpPr>
        <p:sp>
          <p:nvSpPr>
            <p:cNvPr id="919" name="Google Shape;919;p119"/>
            <p:cNvSpPr/>
            <p:nvPr/>
          </p:nvSpPr>
          <p:spPr>
            <a:xfrm>
              <a:off x="4202550" y="9941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920" name="Google Shape;920;p119" title="ícono de coder tips"/>
            <p:cNvPicPr preferRelativeResize="0"/>
            <p:nvPr/>
          </p:nvPicPr>
          <p:blipFill rotWithShape="1">
            <a:blip r:embed="rId4">
              <a:alphaModFix/>
            </a:blip>
            <a:srcRect/>
            <a:stretch/>
          </p:blipFill>
          <p:spPr>
            <a:xfrm>
              <a:off x="4346700" y="1138325"/>
              <a:ext cx="450600" cy="450600"/>
            </a:xfrm>
            <a:prstGeom prst="rect">
              <a:avLst/>
            </a:prstGeom>
            <a:noFill/>
            <a:ln>
              <a:noFill/>
            </a:ln>
          </p:spPr>
        </p:pic>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20"/>
          <p:cNvSpPr txBox="1"/>
          <p:nvPr/>
        </p:nvSpPr>
        <p:spPr>
          <a:xfrm>
            <a:off x="14315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a:solidFill>
                  <a:srgbClr val="EAFF6A"/>
                </a:solidFill>
                <a:latin typeface="DM Sans"/>
                <a:ea typeface="DM Sans"/>
                <a:cs typeface="DM Sans"/>
                <a:sym typeface="DM Sans"/>
              </a:rPr>
              <a:t>#Coderalert</a:t>
            </a:r>
            <a:endParaRPr sz="3500" b="1" i="0" u="none" strike="noStrike" cap="none">
              <a:solidFill>
                <a:srgbClr val="EAFF6A"/>
              </a:solidFill>
              <a:latin typeface="DM Sans"/>
              <a:ea typeface="DM Sans"/>
              <a:cs typeface="DM Sans"/>
              <a:sym typeface="DM Sans"/>
            </a:endParaRPr>
          </a:p>
        </p:txBody>
      </p:sp>
      <p:sp>
        <p:nvSpPr>
          <p:cNvPr id="926" name="Google Shape;926;p120"/>
          <p:cNvSpPr txBox="1"/>
          <p:nvPr/>
        </p:nvSpPr>
        <p:spPr>
          <a:xfrm>
            <a:off x="543100" y="1809325"/>
            <a:ext cx="7169400" cy="210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2000"/>
              <a:buFont typeface="Arial"/>
              <a:buNone/>
            </a:pPr>
            <a:r>
              <a:rPr lang="es" sz="2500">
                <a:solidFill>
                  <a:srgbClr val="9E9E9E"/>
                </a:solidFill>
                <a:latin typeface="DM Sans"/>
                <a:ea typeface="DM Sans"/>
                <a:cs typeface="DM Sans"/>
                <a:sym typeface="DM Sans"/>
              </a:rPr>
              <a:t>Ingresa al manual de prácticas y realiza la tercera actividad “Aplicando Grids”. Ten en cuenta que el desarrollo de la misma será importante para la resolución del Proyecto Final.</a:t>
            </a:r>
            <a:endParaRPr sz="2500">
              <a:solidFill>
                <a:srgbClr val="B7B7B7"/>
              </a:solidFill>
              <a:latin typeface="DM Sans"/>
              <a:ea typeface="DM Sans"/>
              <a:cs typeface="DM Sans"/>
              <a:sym typeface="DM Sans"/>
            </a:endParaRPr>
          </a:p>
        </p:txBody>
      </p:sp>
      <p:grpSp>
        <p:nvGrpSpPr>
          <p:cNvPr id="927" name="Google Shape;927;p120"/>
          <p:cNvGrpSpPr/>
          <p:nvPr/>
        </p:nvGrpSpPr>
        <p:grpSpPr>
          <a:xfrm>
            <a:off x="543106" y="716450"/>
            <a:ext cx="669148" cy="614370"/>
            <a:chOff x="5855025" y="2172613"/>
            <a:chExt cx="1088400" cy="1057800"/>
          </a:xfrm>
        </p:grpSpPr>
        <p:sp>
          <p:nvSpPr>
            <p:cNvPr id="928" name="Google Shape;928;p120"/>
            <p:cNvSpPr/>
            <p:nvPr/>
          </p:nvSpPr>
          <p:spPr>
            <a:xfrm>
              <a:off x="5855025" y="2172613"/>
              <a:ext cx="1088400" cy="1057800"/>
            </a:xfrm>
            <a:prstGeom prst="ellipse">
              <a:avLst/>
            </a:prstGeom>
            <a:solidFill>
              <a:srgbClr val="EEEEEE"/>
            </a:solidFill>
            <a:ln w="9525" cap="flat" cmpd="sng">
              <a:solidFill>
                <a:srgbClr val="EEEE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9" name="Google Shape;929;p120"/>
            <p:cNvPicPr preferRelativeResize="0"/>
            <p:nvPr/>
          </p:nvPicPr>
          <p:blipFill>
            <a:blip r:embed="rId3">
              <a:alphaModFix/>
            </a:blip>
            <a:stretch>
              <a:fillRect/>
            </a:stretch>
          </p:blipFill>
          <p:spPr>
            <a:xfrm>
              <a:off x="6073225" y="2327338"/>
              <a:ext cx="748350" cy="748350"/>
            </a:xfrm>
            <a:prstGeom prst="rect">
              <a:avLst/>
            </a:prstGeom>
            <a:noFill/>
            <a:ln>
              <a:noFill/>
            </a:ln>
          </p:spPr>
        </p:pic>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121"/>
          <p:cNvSpPr txBox="1"/>
          <p:nvPr/>
        </p:nvSpPr>
        <p:spPr>
          <a:xfrm>
            <a:off x="540125" y="926475"/>
            <a:ext cx="700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Aplicando Grids</a:t>
            </a:r>
            <a:endParaRPr sz="4000" b="1">
              <a:solidFill>
                <a:schemeClr val="dk1"/>
              </a:solidFill>
              <a:latin typeface="DM Sans"/>
              <a:ea typeface="DM Sans"/>
              <a:cs typeface="DM Sans"/>
              <a:sym typeface="DM Sans"/>
            </a:endParaRPr>
          </a:p>
        </p:txBody>
      </p:sp>
      <p:pic>
        <p:nvPicPr>
          <p:cNvPr id="935" name="Google Shape;935;p12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36" name="Google Shape;936;p121"/>
          <p:cNvSpPr txBox="1"/>
          <p:nvPr/>
        </p:nvSpPr>
        <p:spPr>
          <a:xfrm>
            <a:off x="457725" y="1888800"/>
            <a:ext cx="74733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Descripción de la actividad. </a:t>
            </a:r>
            <a:endParaRPr sz="1350" b="1">
              <a:latin typeface="DM Sans"/>
              <a:ea typeface="DM Sans"/>
              <a:cs typeface="DM Sans"/>
              <a:sym typeface="DM Sans"/>
            </a:endParaRPr>
          </a:p>
          <a:p>
            <a:pPr marL="457200" lvl="0" indent="-307975" algn="l" rtl="0">
              <a:spcBef>
                <a:spcPts val="0"/>
              </a:spcBef>
              <a:spcAft>
                <a:spcPts val="0"/>
              </a:spcAft>
              <a:buClr>
                <a:srgbClr val="EF89D2"/>
              </a:buClr>
              <a:buSzPts val="1250"/>
              <a:buFont typeface="DM Sans"/>
              <a:buChar char="✓"/>
            </a:pPr>
            <a:r>
              <a:rPr lang="es" sz="1250">
                <a:solidFill>
                  <a:schemeClr val="dk1"/>
                </a:solidFill>
                <a:latin typeface="DM Sans"/>
                <a:ea typeface="DM Sans"/>
                <a:cs typeface="DM Sans"/>
                <a:sym typeface="DM Sans"/>
              </a:rPr>
              <a:t>Generar que el index y una página más a elección de nuestro proyecto sea totalmente responsive utilizando grids para el layout, flexbox para los componentes y box modeling para terminar de acomodar los elementos. Es necesaria la utilización de media queries.</a:t>
            </a:r>
            <a:endParaRPr sz="1250">
              <a:solidFill>
                <a:schemeClr val="dk1"/>
              </a:solidFill>
              <a:latin typeface="DM Sans"/>
              <a:ea typeface="DM Sans"/>
              <a:cs typeface="DM Sans"/>
              <a:sym typeface="DM Sans"/>
            </a:endParaRPr>
          </a:p>
          <a:p>
            <a:pPr marL="0" lvl="0" indent="0" algn="l" rtl="0">
              <a:spcBef>
                <a:spcPts val="0"/>
              </a:spcBef>
              <a:spcAft>
                <a:spcPts val="0"/>
              </a:spcAft>
              <a:buNone/>
            </a:pPr>
            <a:endParaRPr sz="1250" b="1">
              <a:solidFill>
                <a:schemeClr val="dk1"/>
              </a:solidFill>
              <a:latin typeface="DM Sans"/>
              <a:ea typeface="DM Sans"/>
              <a:cs typeface="DM Sans"/>
              <a:sym typeface="DM Sans"/>
            </a:endParaRPr>
          </a:p>
          <a:p>
            <a:pPr marL="0" lvl="0" indent="0" algn="l" rtl="0">
              <a:spcBef>
                <a:spcPts val="0"/>
              </a:spcBef>
              <a:spcAft>
                <a:spcPts val="0"/>
              </a:spcAft>
              <a:buNone/>
            </a:pPr>
            <a:r>
              <a:rPr lang="es" sz="1250" b="1">
                <a:solidFill>
                  <a:schemeClr val="dk1"/>
                </a:solidFill>
                <a:latin typeface="DM Sans"/>
                <a:ea typeface="DM Sans"/>
                <a:cs typeface="DM Sans"/>
                <a:sym typeface="DM Sans"/>
              </a:rPr>
              <a:t>Recomendaciones:</a:t>
            </a:r>
            <a:endParaRPr sz="1250" b="1">
              <a:solidFill>
                <a:schemeClr val="dk1"/>
              </a:solidFill>
              <a:latin typeface="DM Sans"/>
              <a:ea typeface="DM Sans"/>
              <a:cs typeface="DM Sans"/>
              <a:sym typeface="DM Sans"/>
            </a:endParaRPr>
          </a:p>
          <a:p>
            <a:pPr marL="914400" lvl="0" indent="-307975" algn="l" rtl="0">
              <a:spcBef>
                <a:spcPts val="0"/>
              </a:spcBef>
              <a:spcAft>
                <a:spcPts val="0"/>
              </a:spcAft>
              <a:buClr>
                <a:schemeClr val="dk1"/>
              </a:buClr>
              <a:buSzPts val="1250"/>
              <a:buFont typeface="DM Sans"/>
              <a:buChar char="-"/>
            </a:pPr>
            <a:r>
              <a:rPr lang="es" sz="1250">
                <a:solidFill>
                  <a:schemeClr val="dk1"/>
                </a:solidFill>
                <a:latin typeface="DM Sans"/>
                <a:ea typeface="DM Sans"/>
                <a:cs typeface="DM Sans"/>
                <a:sym typeface="DM Sans"/>
              </a:rPr>
              <a:t>En el html, generar estructura de grid-contenedor-padre e grid-item-hijo para poder trabajar desde el CSS con grid-area. </a:t>
            </a:r>
            <a:endParaRPr sz="1250">
              <a:solidFill>
                <a:schemeClr val="dk1"/>
              </a:solidFill>
              <a:latin typeface="DM Sans"/>
              <a:ea typeface="DM Sans"/>
              <a:cs typeface="DM Sans"/>
              <a:sym typeface="DM Sans"/>
            </a:endParaRPr>
          </a:p>
          <a:p>
            <a:pPr marL="914400" lvl="0" indent="-307975" algn="l" rtl="0">
              <a:spcBef>
                <a:spcPts val="0"/>
              </a:spcBef>
              <a:spcAft>
                <a:spcPts val="0"/>
              </a:spcAft>
              <a:buClr>
                <a:schemeClr val="dk1"/>
              </a:buClr>
              <a:buSzPts val="1250"/>
              <a:buFont typeface="DM Sans"/>
              <a:buChar char="-"/>
            </a:pPr>
            <a:r>
              <a:rPr lang="es" sz="1250">
                <a:solidFill>
                  <a:schemeClr val="dk1"/>
                </a:solidFill>
                <a:latin typeface="DM Sans"/>
                <a:ea typeface="DM Sans"/>
                <a:cs typeface="DM Sans"/>
                <a:sym typeface="DM Sans"/>
              </a:rPr>
              <a:t>Dentro de esos grid-item-hijo deberemos agregar etiquetas para generar los componentes (ej: nav - footer - content - etc) a los cuales acomodaremos aplicando flexbox. </a:t>
            </a:r>
            <a:endParaRPr sz="1250">
              <a:solidFill>
                <a:schemeClr val="dk1"/>
              </a:solidFill>
              <a:latin typeface="DM Sans"/>
              <a:ea typeface="DM Sans"/>
              <a:cs typeface="DM Sans"/>
              <a:sym typeface="DM Sans"/>
            </a:endParaRPr>
          </a:p>
          <a:p>
            <a:pPr marL="914400" lvl="0" indent="-307975" algn="l" rtl="0">
              <a:spcBef>
                <a:spcPts val="0"/>
              </a:spcBef>
              <a:spcAft>
                <a:spcPts val="0"/>
              </a:spcAft>
              <a:buClr>
                <a:schemeClr val="dk1"/>
              </a:buClr>
              <a:buSzPts val="1250"/>
              <a:buFont typeface="DM Sans"/>
              <a:buChar char="-"/>
            </a:pPr>
            <a:r>
              <a:rPr lang="es" sz="1250">
                <a:solidFill>
                  <a:schemeClr val="dk1"/>
                </a:solidFill>
                <a:latin typeface="DM Sans"/>
                <a:ea typeface="DM Sans"/>
                <a:cs typeface="DM Sans"/>
                <a:sym typeface="DM Sans"/>
              </a:rPr>
              <a:t>Si es necesario, aplicamos box modeling para terminar de acomodar y generar nuestro layout completo para la vista desktop. </a:t>
            </a:r>
            <a:endParaRPr sz="1250">
              <a:solidFill>
                <a:schemeClr val="dk1"/>
              </a:solidFill>
              <a:latin typeface="DM Sans"/>
              <a:ea typeface="DM Sans"/>
              <a:cs typeface="DM Sans"/>
              <a:sym typeface="DM Sans"/>
            </a:endParaRPr>
          </a:p>
          <a:p>
            <a:pPr marL="914400" lvl="0" indent="-307975" algn="l" rtl="0">
              <a:spcBef>
                <a:spcPts val="0"/>
              </a:spcBef>
              <a:spcAft>
                <a:spcPts val="0"/>
              </a:spcAft>
              <a:buClr>
                <a:schemeClr val="dk1"/>
              </a:buClr>
              <a:buSzPts val="1250"/>
              <a:buFont typeface="DM Sans"/>
              <a:buChar char="-"/>
            </a:pPr>
            <a:r>
              <a:rPr lang="es" sz="1250">
                <a:solidFill>
                  <a:schemeClr val="dk1"/>
                </a:solidFill>
                <a:latin typeface="DM Sans"/>
                <a:ea typeface="DM Sans"/>
                <a:cs typeface="DM Sans"/>
                <a:sym typeface="DM Sans"/>
              </a:rPr>
              <a:t>Deberás repetir este proceso pero dentro de una media querie mobile.</a:t>
            </a:r>
            <a:endParaRPr sz="1250">
              <a:solidFill>
                <a:schemeClr val="dk1"/>
              </a:solidFill>
              <a:latin typeface="DM Sans"/>
              <a:ea typeface="DM Sans"/>
              <a:cs typeface="DM Sans"/>
              <a:sym typeface="DM Sans"/>
            </a:endParaRPr>
          </a:p>
        </p:txBody>
      </p:sp>
      <p:sp>
        <p:nvSpPr>
          <p:cNvPr id="937" name="Google Shape;937;p121"/>
          <p:cNvSpPr txBox="1"/>
          <p:nvPr/>
        </p:nvSpPr>
        <p:spPr>
          <a:xfrm>
            <a:off x="930550" y="4682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938" name="Google Shape;938;p121"/>
          <p:cNvSpPr/>
          <p:nvPr/>
        </p:nvSpPr>
        <p:spPr>
          <a:xfrm>
            <a:off x="580075" y="503075"/>
            <a:ext cx="2175300" cy="365400"/>
          </a:xfrm>
          <a:prstGeom prst="roundRect">
            <a:avLst>
              <a:gd name="adj" fmla="val 16667"/>
            </a:avLst>
          </a:pr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5</a:t>
            </a:r>
            <a:endParaRPr sz="1500">
              <a:latin typeface="DM Sans Medium"/>
              <a:ea typeface="DM Sans Medium"/>
              <a:cs typeface="DM Sans Medium"/>
              <a:sym typeface="DM Sans Medium"/>
            </a:endParaRPr>
          </a:p>
        </p:txBody>
      </p:sp>
      <p:grpSp>
        <p:nvGrpSpPr>
          <p:cNvPr id="939" name="Google Shape;939;p121"/>
          <p:cNvGrpSpPr/>
          <p:nvPr/>
        </p:nvGrpSpPr>
        <p:grpSpPr>
          <a:xfrm>
            <a:off x="8035744" y="338167"/>
            <a:ext cx="702103" cy="660429"/>
            <a:chOff x="3137108" y="2467173"/>
            <a:chExt cx="738900" cy="738900"/>
          </a:xfrm>
        </p:grpSpPr>
        <p:sp>
          <p:nvSpPr>
            <p:cNvPr id="940" name="Google Shape;940;p121"/>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1" name="Google Shape;941;p121"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942" name="Google Shape;942;p121"/>
          <p:cNvSpPr txBox="1"/>
          <p:nvPr/>
        </p:nvSpPr>
        <p:spPr>
          <a:xfrm>
            <a:off x="457725" y="4645163"/>
            <a:ext cx="44526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50">
                <a:solidFill>
                  <a:schemeClr val="dk1"/>
                </a:solidFill>
                <a:highlight>
                  <a:schemeClr val="accent6"/>
                </a:highlight>
                <a:latin typeface="DM Sans"/>
                <a:ea typeface="DM Sans"/>
                <a:cs typeface="DM Sans"/>
                <a:sym typeface="DM Sans"/>
              </a:rPr>
              <a:t>Podrás encontrar un ejemplo en la carpeta de clase.</a:t>
            </a:r>
            <a:endParaRPr sz="1150">
              <a:solidFill>
                <a:schemeClr val="dk1"/>
              </a:solidFill>
              <a:highlight>
                <a:schemeClr val="accent6"/>
              </a:highlight>
              <a:latin typeface="DM Sans"/>
              <a:ea typeface="DM Sans"/>
              <a:cs typeface="DM Sans"/>
              <a:sym typeface="DM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2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¿Preguntas?</a:t>
            </a:r>
            <a:endParaRPr sz="4000" b="1">
              <a:solidFill>
                <a:srgbClr val="EAFF6A"/>
              </a:solidFill>
              <a:latin typeface="DM Sans"/>
              <a:ea typeface="DM Sans"/>
              <a:cs typeface="DM Sans"/>
              <a:sym typeface="DM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pic>
        <p:nvPicPr>
          <p:cNvPr id="952" name="Google Shape;952;p123"/>
          <p:cNvPicPr preferRelativeResize="0"/>
          <p:nvPr/>
        </p:nvPicPr>
        <p:blipFill rotWithShape="1">
          <a:blip r:embed="rId3">
            <a:alphaModFix/>
          </a:blip>
          <a:srcRect l="3325" t="931"/>
          <a:stretch/>
        </p:blipFill>
        <p:spPr>
          <a:xfrm>
            <a:off x="-8600" y="0"/>
            <a:ext cx="3314524" cy="5143501"/>
          </a:xfrm>
          <a:prstGeom prst="rect">
            <a:avLst/>
          </a:prstGeom>
          <a:noFill/>
          <a:ln>
            <a:noFill/>
          </a:ln>
        </p:spPr>
      </p:pic>
      <p:sp>
        <p:nvSpPr>
          <p:cNvPr id="953" name="Google Shape;953;p123"/>
          <p:cNvSpPr txBox="1"/>
          <p:nvPr/>
        </p:nvSpPr>
        <p:spPr>
          <a:xfrm>
            <a:off x="3641425" y="902250"/>
            <a:ext cx="4987200" cy="6771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s" sz="4000" b="1">
                <a:solidFill>
                  <a:schemeClr val="dk1"/>
                </a:solidFill>
                <a:latin typeface="DM Sans"/>
                <a:ea typeface="DM Sans"/>
                <a:cs typeface="DM Sans"/>
                <a:sym typeface="DM Sans"/>
              </a:rPr>
              <a:t>Encuesta</a:t>
            </a:r>
            <a:endParaRPr sz="4000" b="1">
              <a:solidFill>
                <a:srgbClr val="83AEFB"/>
              </a:solidFill>
              <a:latin typeface="DM Sans"/>
              <a:ea typeface="DM Sans"/>
              <a:cs typeface="DM Sans"/>
              <a:sym typeface="DM Sans"/>
            </a:endParaRPr>
          </a:p>
        </p:txBody>
      </p:sp>
      <p:sp>
        <p:nvSpPr>
          <p:cNvPr id="954" name="Google Shape;954;p123"/>
          <p:cNvSpPr txBox="1"/>
          <p:nvPr/>
        </p:nvSpPr>
        <p:spPr>
          <a:xfrm>
            <a:off x="3641425" y="2021600"/>
            <a:ext cx="4987200" cy="195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marL="0" lvl="0" indent="0" algn="l" rtl="0">
              <a:spcBef>
                <a:spcPts val="0"/>
              </a:spcBef>
              <a:spcAft>
                <a:spcPts val="0"/>
              </a:spcAft>
              <a:buNone/>
            </a:pPr>
            <a:endParaRPr sz="1600">
              <a:latin typeface="Helvetica Neue Light"/>
              <a:ea typeface="Helvetica Neue Light"/>
              <a:cs typeface="Helvetica Neue Light"/>
              <a:sym typeface="Helvetica Neue Light"/>
            </a:endParaRPr>
          </a:p>
          <a:p>
            <a:pPr marL="0" lvl="0" indent="0" algn="l" rtl="0">
              <a:spcBef>
                <a:spcPts val="0"/>
              </a:spcBef>
              <a:spcAft>
                <a:spcPts val="0"/>
              </a:spcAft>
              <a:buNone/>
            </a:pPr>
            <a:r>
              <a:rPr lang="es" sz="1350" b="1">
                <a:latin typeface="DM Sans"/>
                <a:ea typeface="DM Sans"/>
                <a:cs typeface="DM Sans"/>
                <a:sym typeface="DM Sans"/>
              </a:rPr>
              <a:t>¡Terminamos el </a:t>
            </a:r>
            <a:r>
              <a:rPr lang="es" sz="1350" b="1">
                <a:highlight>
                  <a:srgbClr val="EAFF6A"/>
                </a:highlight>
                <a:latin typeface="DM Sans"/>
                <a:ea typeface="DM Sans"/>
                <a:cs typeface="DM Sans"/>
                <a:sym typeface="DM Sans"/>
              </a:rPr>
              <a:t>módulo 3: Responsive</a:t>
            </a:r>
            <a:r>
              <a:rPr lang="es" sz="1350" b="1">
                <a:latin typeface="DM Sans"/>
                <a:ea typeface="DM Sans"/>
                <a:cs typeface="DM Sans"/>
                <a:sym typeface="DM Sans"/>
              </a:rPr>
              <a:t>! </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Cuéntanos qué temas te resultaron más complejos de entender. </a:t>
            </a:r>
            <a:r>
              <a:rPr lang="es" sz="1350" b="1">
                <a:latin typeface="DM Sans"/>
                <a:ea typeface="DM Sans"/>
                <a:cs typeface="DM Sans"/>
                <a:sym typeface="DM Sans"/>
              </a:rPr>
              <a:t>Puedes elegir más de uno</a:t>
            </a:r>
            <a:r>
              <a:rPr lang="es" sz="1350">
                <a:latin typeface="DM Sans"/>
                <a:ea typeface="DM Sans"/>
                <a:cs typeface="DM Sans"/>
                <a:sym typeface="DM Sans"/>
              </a:rPr>
              <a:t>. Vamos a retomar aquellos temas que resultaron de mayor dificultad en el próximo AfterClass.</a:t>
            </a:r>
            <a:endParaRPr sz="1350">
              <a:latin typeface="DM Sans"/>
              <a:ea typeface="DM Sans"/>
              <a:cs typeface="DM Sans"/>
              <a:sym typeface="DM Sans"/>
            </a:endParaRPr>
          </a:p>
        </p:txBody>
      </p:sp>
      <p:pic>
        <p:nvPicPr>
          <p:cNvPr id="955" name="Google Shape;955;p123"/>
          <p:cNvPicPr preferRelativeResize="0"/>
          <p:nvPr/>
        </p:nvPicPr>
        <p:blipFill rotWithShape="1">
          <a:blip r:embed="rId4">
            <a:alphaModFix/>
          </a:blip>
          <a:srcRect l="33171" r="23876"/>
          <a:stretch/>
        </p:blipFill>
        <p:spPr>
          <a:xfrm>
            <a:off x="-8600" y="0"/>
            <a:ext cx="3314524" cy="5143501"/>
          </a:xfrm>
          <a:prstGeom prst="rect">
            <a:avLst/>
          </a:prstGeom>
          <a:noFill/>
          <a:ln>
            <a:noFill/>
          </a:ln>
        </p:spPr>
      </p:pic>
      <p:pic>
        <p:nvPicPr>
          <p:cNvPr id="956" name="Google Shape;956;p123" title="imagen decorativa de un foco de luz"/>
          <p:cNvPicPr preferRelativeResize="0"/>
          <p:nvPr/>
        </p:nvPicPr>
        <p:blipFill rotWithShape="1">
          <a:blip r:embed="rId5">
            <a:alphaModFix/>
          </a:blip>
          <a:srcRect l="29645" r="28316"/>
          <a:stretch/>
        </p:blipFill>
        <p:spPr>
          <a:xfrm>
            <a:off x="-8600" y="0"/>
            <a:ext cx="3314524" cy="51435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124"/>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25"/>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 sz="4000" b="1">
                <a:solidFill>
                  <a:srgbClr val="EAFF6A"/>
                </a:solidFill>
                <a:latin typeface="DM Sans"/>
                <a:ea typeface="DM Sans"/>
                <a:cs typeface="DM Sans"/>
                <a:sym typeface="DM Sans"/>
              </a:rPr>
              <a:t>Resumen</a:t>
            </a:r>
            <a:r>
              <a:rPr lang="es" sz="4000" b="1">
                <a:solidFill>
                  <a:srgbClr val="DEFC52"/>
                </a:solidFill>
                <a:latin typeface="DM Sans"/>
                <a:ea typeface="DM Sans"/>
                <a:cs typeface="DM Sans"/>
                <a:sym typeface="DM Sans"/>
              </a:rPr>
              <a:t> </a:t>
            </a:r>
            <a:endParaRPr sz="4000" b="1">
              <a:solidFill>
                <a:srgbClr val="DEFC52"/>
              </a:solidFill>
              <a:latin typeface="DM Sans"/>
              <a:ea typeface="DM Sans"/>
              <a:cs typeface="DM Sans"/>
              <a:sym typeface="DM Sans"/>
            </a:endParaRPr>
          </a:p>
          <a:p>
            <a:pPr marL="0" lvl="0" indent="0" algn="ctr" rtl="0">
              <a:lnSpc>
                <a:spcPct val="100000"/>
              </a:lnSpc>
              <a:spcBef>
                <a:spcPts val="0"/>
              </a:spcBef>
              <a:spcAft>
                <a:spcPts val="0"/>
              </a:spcAft>
              <a:buNone/>
            </a:pPr>
            <a:r>
              <a:rPr lang="es" sz="4000" b="1">
                <a:solidFill>
                  <a:schemeClr val="lt1"/>
                </a:solidFill>
                <a:latin typeface="DM Sans"/>
                <a:ea typeface="DM Sans"/>
                <a:cs typeface="DM Sans"/>
                <a:sym typeface="DM Sans"/>
              </a:rPr>
              <a:t>de la parte II</a:t>
            </a:r>
            <a:endParaRPr sz="4000">
              <a:solidFill>
                <a:schemeClr val="lt1"/>
              </a:solidFill>
              <a:latin typeface="DM Sans"/>
              <a:ea typeface="DM Sans"/>
              <a:cs typeface="DM Sans"/>
              <a:sym typeface="DM Sans"/>
            </a:endParaRPr>
          </a:p>
        </p:txBody>
      </p:sp>
      <p:sp>
        <p:nvSpPr>
          <p:cNvPr id="967" name="Google Shape;967;p125"/>
          <p:cNvSpPr txBox="1"/>
          <p:nvPr/>
        </p:nvSpPr>
        <p:spPr>
          <a:xfrm>
            <a:off x="2109143" y="2502363"/>
            <a:ext cx="4925700" cy="7284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Grids + Flexbox + @media. </a:t>
            </a:r>
            <a:endParaRPr sz="1350">
              <a:solidFill>
                <a:schemeClr val="lt1"/>
              </a:solidFill>
              <a:latin typeface="DM Sans"/>
              <a:ea typeface="DM Sans"/>
              <a:cs typeface="DM Sans"/>
              <a:sym typeface="DM Sans"/>
            </a:endParaRPr>
          </a:p>
          <a:p>
            <a:pPr marL="457200" lvl="0" indent="-314325" algn="l" rtl="0">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Nuevas formas de modelar Grids</a:t>
            </a:r>
            <a:endParaRPr sz="1350">
              <a:solidFill>
                <a:schemeClr val="lt1"/>
              </a:solidFill>
              <a:latin typeface="DM Sans"/>
              <a:ea typeface="DM Sans"/>
              <a:cs typeface="DM Sans"/>
              <a:sym typeface="DM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26"/>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Opina y valora</a:t>
            </a:r>
            <a:r>
              <a:rPr lang="es" sz="4000" b="1">
                <a:solidFill>
                  <a:srgbClr val="DEFC52"/>
                </a:solidFill>
                <a:latin typeface="DM Sans"/>
                <a:ea typeface="DM Sans"/>
                <a:cs typeface="DM Sans"/>
                <a:sym typeface="DM Sans"/>
              </a:rPr>
              <a:t> </a:t>
            </a:r>
            <a:endParaRPr sz="4000" b="1">
              <a:solidFill>
                <a:srgbClr val="DEFC52"/>
              </a:solidFill>
              <a:latin typeface="DM Sans"/>
              <a:ea typeface="DM Sans"/>
              <a:cs typeface="DM Sans"/>
              <a:sym typeface="DM Sans"/>
            </a:endParaRPr>
          </a:p>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a:t>
            </a:r>
            <a:endParaRPr sz="4000" b="1">
              <a:solidFill>
                <a:schemeClr val="lt1"/>
              </a:solidFill>
              <a:latin typeface="DM Sans"/>
              <a:ea typeface="DM Sans"/>
              <a:cs typeface="DM Sans"/>
              <a:sym typeface="DM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pic>
        <p:nvPicPr>
          <p:cNvPr id="977" name="Google Shape;977;p127"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30"/>
          <p:cNvPicPr preferRelativeResize="0"/>
          <p:nvPr/>
        </p:nvPicPr>
        <p:blipFill rotWithShape="1">
          <a:blip r:embed="rId3">
            <a:alphaModFix/>
          </a:blip>
          <a:srcRect/>
          <a:stretch/>
        </p:blipFill>
        <p:spPr>
          <a:xfrm>
            <a:off x="5286375" y="2"/>
            <a:ext cx="3857625" cy="5143500"/>
          </a:xfrm>
          <a:prstGeom prst="rect">
            <a:avLst/>
          </a:prstGeom>
          <a:noFill/>
          <a:ln>
            <a:noFill/>
          </a:ln>
        </p:spPr>
      </p:pic>
      <p:sp>
        <p:nvSpPr>
          <p:cNvPr id="156" name="Google Shape;156;p30"/>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¿Por qué Grids?</a:t>
            </a:r>
            <a:endParaRPr sz="4000" b="1">
              <a:solidFill>
                <a:schemeClr val="dk1"/>
              </a:solidFill>
              <a:latin typeface="DM Sans"/>
              <a:ea typeface="DM Sans"/>
              <a:cs typeface="DM Sans"/>
              <a:sym typeface="DM Sans"/>
            </a:endParaRPr>
          </a:p>
        </p:txBody>
      </p:sp>
      <p:pic>
        <p:nvPicPr>
          <p:cNvPr id="157" name="Google Shape;157;p3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58" name="Google Shape;158;p30"/>
          <p:cNvSpPr txBox="1"/>
          <p:nvPr/>
        </p:nvSpPr>
        <p:spPr>
          <a:xfrm>
            <a:off x="549525" y="2192900"/>
            <a:ext cx="39744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¿Position? ¿Float? ¿Elementos de Bloque? ¿Elementos de líneas?</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¿Son suficientes estas herramientas para crear los layouts y estructuras de las páginas web actuales?</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Y… ¿Flexbox?</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b="1">
                <a:latin typeface="DM Sans"/>
                <a:ea typeface="DM Sans"/>
                <a:cs typeface="DM Sans"/>
                <a:sym typeface="DM Sans"/>
              </a:rPr>
              <a:t>¿Necesitaremos algo más potente para estructuras web?</a:t>
            </a:r>
            <a:endParaRPr sz="135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1"/>
          <p:cNvSpPr txBox="1"/>
          <p:nvPr/>
        </p:nvSpPr>
        <p:spPr>
          <a:xfrm>
            <a:off x="475500" y="619525"/>
            <a:ext cx="8139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¿Por qué Grids?</a:t>
            </a:r>
            <a:endParaRPr sz="4000" b="1">
              <a:solidFill>
                <a:schemeClr val="dk1"/>
              </a:solidFill>
              <a:latin typeface="DM Sans"/>
              <a:ea typeface="DM Sans"/>
              <a:cs typeface="DM Sans"/>
              <a:sym typeface="DM Sans"/>
            </a:endParaRPr>
          </a:p>
        </p:txBody>
      </p:sp>
      <p:sp>
        <p:nvSpPr>
          <p:cNvPr id="164" name="Google Shape;164;p31"/>
          <p:cNvSpPr txBox="1"/>
          <p:nvPr/>
        </p:nvSpPr>
        <p:spPr>
          <a:xfrm>
            <a:off x="2041700" y="1908175"/>
            <a:ext cx="66267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Los complementos vistos anteriormente suelen ser insuficientes, o a veces un poco complejos para crear un layout/estructura para páginas web actuales.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highlight>
                  <a:schemeClr val="accent6"/>
                </a:highlight>
                <a:latin typeface="DM Sans"/>
                <a:ea typeface="DM Sans"/>
                <a:cs typeface="DM Sans"/>
                <a:sym typeface="DM Sans"/>
              </a:rPr>
              <a:t>Flexbox fue una gran mejora, pero está orientado a estructuras de una sola dimensión.</a:t>
            </a:r>
            <a:endParaRPr sz="1350">
              <a:latin typeface="DM Sans"/>
              <a:ea typeface="DM Sans"/>
              <a:cs typeface="DM Sans"/>
              <a:sym typeface="DM Sans"/>
            </a:endParaRPr>
          </a:p>
        </p:txBody>
      </p:sp>
      <p:sp>
        <p:nvSpPr>
          <p:cNvPr id="165" name="Google Shape;165;p31"/>
          <p:cNvSpPr txBox="1"/>
          <p:nvPr/>
        </p:nvSpPr>
        <p:spPr>
          <a:xfrm>
            <a:off x="898650" y="3681625"/>
            <a:ext cx="7346700" cy="808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Muchos frameworks y librerías utilizan un sistema grid, donde definen una cuadrícula determinada, y cambiando los nombres de las clases de los elementos HTML es posible trabajar muchos atributos.</a:t>
            </a:r>
            <a:endParaRPr sz="1350">
              <a:solidFill>
                <a:schemeClr val="dk1"/>
              </a:solidFill>
              <a:latin typeface="DM Sans"/>
              <a:ea typeface="DM Sans"/>
              <a:cs typeface="DM Sans"/>
              <a:sym typeface="DM Sans"/>
            </a:endParaRPr>
          </a:p>
        </p:txBody>
      </p:sp>
      <p:sp>
        <p:nvSpPr>
          <p:cNvPr id="166" name="Google Shape;166;p31"/>
          <p:cNvSpPr txBox="1"/>
          <p:nvPr/>
        </p:nvSpPr>
        <p:spPr>
          <a:xfrm>
            <a:off x="626350" y="1909225"/>
            <a:ext cx="1136100" cy="12216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7200"/>
              <a:buFont typeface="Arial"/>
              <a:buNone/>
            </a:pPr>
            <a:r>
              <a:rPr lang="es" sz="4900" b="1" i="0" u="none" strike="noStrike" cap="none">
                <a:solidFill>
                  <a:srgbClr val="000000"/>
                </a:solidFill>
                <a:latin typeface="DM Sans"/>
                <a:ea typeface="DM Sans"/>
                <a:cs typeface="DM Sans"/>
                <a:sym typeface="DM Sans"/>
              </a:rPr>
              <a:t>¡SI! </a:t>
            </a:r>
            <a:endParaRPr sz="4900" b="1" i="0" u="none" strike="noStrike" cap="none">
              <a:solidFill>
                <a:srgbClr val="000000"/>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2"/>
          <p:cNvSpPr txBox="1"/>
          <p:nvPr/>
        </p:nvSpPr>
        <p:spPr>
          <a:xfrm>
            <a:off x="1587975" y="619525"/>
            <a:ext cx="70266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¿Por qué Grids?</a:t>
            </a:r>
            <a:endParaRPr sz="4000" b="1">
              <a:solidFill>
                <a:schemeClr val="dk1"/>
              </a:solidFill>
              <a:latin typeface="DM Sans"/>
              <a:ea typeface="DM Sans"/>
              <a:cs typeface="DM Sans"/>
              <a:sym typeface="DM Sans"/>
            </a:endParaRPr>
          </a:p>
        </p:txBody>
      </p:sp>
      <p:sp>
        <p:nvSpPr>
          <p:cNvPr id="172" name="Google Shape;172;p32"/>
          <p:cNvSpPr txBox="1"/>
          <p:nvPr/>
        </p:nvSpPr>
        <p:spPr>
          <a:xfrm>
            <a:off x="2041700" y="1908175"/>
            <a:ext cx="66267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 Grid CSS surge de la necesidad de algo más potente, y toma las ventajas del sistema Flexbox, sumándole muchas mejoras y características que permiten crear muy rápido cuadrículas sencillas y versátiles.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 Grid toma la filosofía y la base del sistema Flexbox. Esto no significa que lo reemplaza, sino que pueden convivir.</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highlight>
                  <a:schemeClr val="accent6"/>
                </a:highlight>
                <a:latin typeface="DM Sans"/>
                <a:ea typeface="DM Sans"/>
                <a:cs typeface="DM Sans"/>
                <a:sym typeface="DM Sans"/>
              </a:rPr>
              <a:t>Está pensado para estructuras grandes y complejas.</a:t>
            </a:r>
            <a:endParaRPr sz="1350">
              <a:latin typeface="DM Sans"/>
              <a:ea typeface="DM Sans"/>
              <a:cs typeface="DM Sans"/>
              <a:sym typeface="DM Sans"/>
            </a:endParaRPr>
          </a:p>
        </p:txBody>
      </p:sp>
      <p:sp>
        <p:nvSpPr>
          <p:cNvPr id="173" name="Google Shape;173;p32"/>
          <p:cNvSpPr/>
          <p:nvPr/>
        </p:nvSpPr>
        <p:spPr>
          <a:xfrm>
            <a:off x="475500" y="480925"/>
            <a:ext cx="1032000" cy="1016100"/>
          </a:xfrm>
          <a:prstGeom prst="ellipse">
            <a:avLst/>
          </a:prstGeom>
          <a:solidFill>
            <a:srgbClr val="FEFEFE"/>
          </a:solidFill>
          <a:ln w="38100" cap="flat" cmpd="sng">
            <a:solidFill>
              <a:srgbClr val="E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Font typeface="Arial"/>
              <a:buNone/>
            </a:pPr>
            <a:r>
              <a:rPr lang="es" sz="3200">
                <a:latin typeface="Helvetica Neue Light"/>
                <a:ea typeface="Helvetica Neue Light"/>
                <a:cs typeface="Helvetica Neue Light"/>
                <a:sym typeface="Helvetica Neue Light"/>
              </a:rPr>
              <a:t>🔍</a:t>
            </a:r>
            <a:endParaRPr sz="2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3"/>
          <p:cNvSpPr txBox="1"/>
          <p:nvPr/>
        </p:nvSpPr>
        <p:spPr>
          <a:xfrm>
            <a:off x="475500" y="619525"/>
            <a:ext cx="8139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Diferencia entre Flexbox y Grids</a:t>
            </a:r>
            <a:endParaRPr sz="4000" b="1">
              <a:solidFill>
                <a:schemeClr val="dk1"/>
              </a:solidFill>
              <a:latin typeface="DM Sans"/>
              <a:ea typeface="DM Sans"/>
              <a:cs typeface="DM Sans"/>
              <a:sym typeface="DM Sans"/>
            </a:endParaRPr>
          </a:p>
        </p:txBody>
      </p:sp>
      <p:sp>
        <p:nvSpPr>
          <p:cNvPr id="179" name="Google Shape;179;p33"/>
          <p:cNvSpPr txBox="1"/>
          <p:nvPr/>
        </p:nvSpPr>
        <p:spPr>
          <a:xfrm>
            <a:off x="1231650" y="4246675"/>
            <a:ext cx="66267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highlight>
                  <a:schemeClr val="accent6"/>
                </a:highlight>
                <a:latin typeface="DM Sans"/>
                <a:ea typeface="DM Sans"/>
                <a:cs typeface="DM Sans"/>
                <a:sym typeface="DM Sans"/>
              </a:rPr>
              <a:t>Ambos son mucho más potentes que cualquier técnica que haya existido antes.</a:t>
            </a:r>
            <a:endParaRPr sz="1350">
              <a:highlight>
                <a:schemeClr val="accent6"/>
              </a:highlight>
              <a:latin typeface="DM Sans"/>
              <a:ea typeface="DM Sans"/>
              <a:cs typeface="DM Sans"/>
              <a:sym typeface="DM Sans"/>
            </a:endParaRPr>
          </a:p>
        </p:txBody>
      </p:sp>
      <p:sp>
        <p:nvSpPr>
          <p:cNvPr id="180" name="Google Shape;180;p33"/>
          <p:cNvSpPr txBox="1"/>
          <p:nvPr/>
        </p:nvSpPr>
        <p:spPr>
          <a:xfrm>
            <a:off x="1717863" y="1442713"/>
            <a:ext cx="1787100" cy="33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a:solidFill>
                  <a:srgbClr val="000000"/>
                </a:solidFill>
                <a:latin typeface="Helvetica Neue"/>
                <a:ea typeface="Helvetica Neue"/>
                <a:cs typeface="Helvetica Neue"/>
                <a:sym typeface="Helvetica Neue"/>
              </a:rPr>
              <a:t>Flexbox</a:t>
            </a:r>
            <a:endParaRPr sz="1400" b="1" i="0" u="none" strike="noStrike" cap="none">
              <a:solidFill>
                <a:srgbClr val="000000"/>
              </a:solidFill>
              <a:latin typeface="Helvetica Neue"/>
              <a:ea typeface="Helvetica Neue"/>
              <a:cs typeface="Helvetica Neue"/>
              <a:sym typeface="Helvetica Neue"/>
            </a:endParaRPr>
          </a:p>
        </p:txBody>
      </p:sp>
      <p:sp>
        <p:nvSpPr>
          <p:cNvPr id="181" name="Google Shape;181;p33"/>
          <p:cNvSpPr txBox="1"/>
          <p:nvPr/>
        </p:nvSpPr>
        <p:spPr>
          <a:xfrm>
            <a:off x="5630450" y="1442713"/>
            <a:ext cx="1787100" cy="33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a:solidFill>
                  <a:srgbClr val="000000"/>
                </a:solidFill>
                <a:latin typeface="Helvetica Neue"/>
                <a:ea typeface="Helvetica Neue"/>
                <a:cs typeface="Helvetica Neue"/>
                <a:sym typeface="Helvetica Neue"/>
              </a:rPr>
              <a:t>Grids</a:t>
            </a:r>
            <a:endParaRPr sz="1400" b="1" i="0" u="none" strike="noStrike" cap="none">
              <a:solidFill>
                <a:srgbClr val="000000"/>
              </a:solidFill>
              <a:latin typeface="Helvetica Neue"/>
              <a:ea typeface="Helvetica Neue"/>
              <a:cs typeface="Helvetica Neue"/>
              <a:sym typeface="Helvetica Neue"/>
            </a:endParaRPr>
          </a:p>
        </p:txBody>
      </p:sp>
      <p:pic>
        <p:nvPicPr>
          <p:cNvPr id="182" name="Google Shape;182;p33"/>
          <p:cNvPicPr preferRelativeResize="0"/>
          <p:nvPr/>
        </p:nvPicPr>
        <p:blipFill rotWithShape="1">
          <a:blip r:embed="rId3">
            <a:alphaModFix/>
          </a:blip>
          <a:srcRect l="55019"/>
          <a:stretch/>
        </p:blipFill>
        <p:spPr>
          <a:xfrm>
            <a:off x="891216" y="1857414"/>
            <a:ext cx="3440425" cy="2257425"/>
          </a:xfrm>
          <a:prstGeom prst="rect">
            <a:avLst/>
          </a:prstGeom>
          <a:noFill/>
          <a:ln>
            <a:noFill/>
          </a:ln>
        </p:spPr>
      </p:pic>
      <p:pic>
        <p:nvPicPr>
          <p:cNvPr id="183" name="Google Shape;183;p33"/>
          <p:cNvPicPr preferRelativeResize="0"/>
          <p:nvPr/>
        </p:nvPicPr>
        <p:blipFill rotWithShape="1">
          <a:blip r:embed="rId3">
            <a:alphaModFix/>
          </a:blip>
          <a:srcRect r="56310"/>
          <a:stretch/>
        </p:blipFill>
        <p:spPr>
          <a:xfrm>
            <a:off x="4853199" y="1816176"/>
            <a:ext cx="3341600" cy="2257425"/>
          </a:xfrm>
          <a:prstGeom prst="rect">
            <a:avLst/>
          </a:prstGeom>
          <a:noFill/>
          <a:ln>
            <a:noFill/>
          </a:ln>
        </p:spPr>
      </p:pic>
      <p:sp>
        <p:nvSpPr>
          <p:cNvPr id="184" name="Google Shape;184;p33"/>
          <p:cNvSpPr/>
          <p:nvPr/>
        </p:nvSpPr>
        <p:spPr>
          <a:xfrm>
            <a:off x="4631475" y="1490211"/>
            <a:ext cx="3694200" cy="2624700"/>
          </a:xfrm>
          <a:prstGeom prst="roundRect">
            <a:avLst>
              <a:gd name="adj" fmla="val 16667"/>
            </a:avLst>
          </a:pr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a:off x="764325" y="1490211"/>
            <a:ext cx="3694200" cy="2624700"/>
          </a:xfrm>
          <a:prstGeom prst="roundRect">
            <a:avLst>
              <a:gd name="adj" fmla="val 16667"/>
            </a:avLst>
          </a:pr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4"/>
          <p:cNvSpPr txBox="1"/>
          <p:nvPr/>
        </p:nvSpPr>
        <p:spPr>
          <a:xfrm>
            <a:off x="475500" y="619525"/>
            <a:ext cx="8139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Diferencia entre Flexbox y Grids</a:t>
            </a:r>
            <a:endParaRPr sz="4000" b="1">
              <a:solidFill>
                <a:schemeClr val="dk1"/>
              </a:solidFill>
              <a:latin typeface="DM Sans"/>
              <a:ea typeface="DM Sans"/>
              <a:cs typeface="DM Sans"/>
              <a:sym typeface="DM Sans"/>
            </a:endParaRPr>
          </a:p>
        </p:txBody>
      </p:sp>
      <p:pic>
        <p:nvPicPr>
          <p:cNvPr id="191" name="Google Shape;191;p34"/>
          <p:cNvPicPr preferRelativeResize="0"/>
          <p:nvPr/>
        </p:nvPicPr>
        <p:blipFill rotWithShape="1">
          <a:blip r:embed="rId3">
            <a:alphaModFix/>
          </a:blip>
          <a:srcRect/>
          <a:stretch/>
        </p:blipFill>
        <p:spPr>
          <a:xfrm>
            <a:off x="2177715" y="1524245"/>
            <a:ext cx="4916465" cy="2315829"/>
          </a:xfrm>
          <a:prstGeom prst="rect">
            <a:avLst/>
          </a:prstGeom>
          <a:noFill/>
          <a:ln>
            <a:noFill/>
          </a:ln>
        </p:spPr>
      </p:pic>
      <p:sp>
        <p:nvSpPr>
          <p:cNvPr id="192" name="Google Shape;192;p34"/>
          <p:cNvSpPr txBox="1"/>
          <p:nvPr/>
        </p:nvSpPr>
        <p:spPr>
          <a:xfrm>
            <a:off x="2282170" y="3875151"/>
            <a:ext cx="1958400" cy="4335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350" b="1">
                <a:latin typeface="DM Sans"/>
                <a:ea typeface="DM Sans"/>
                <a:cs typeface="DM Sans"/>
                <a:sym typeface="DM Sans"/>
              </a:rPr>
              <a:t>UNIDIMENSIONAL</a:t>
            </a:r>
            <a:endParaRPr sz="1800" b="1" i="0" u="none" strike="noStrike" cap="none">
              <a:solidFill>
                <a:srgbClr val="000000"/>
              </a:solidFill>
              <a:latin typeface="Helvetica Neue"/>
              <a:ea typeface="Helvetica Neue"/>
              <a:cs typeface="Helvetica Neue"/>
              <a:sym typeface="Helvetica Neue"/>
            </a:endParaRPr>
          </a:p>
        </p:txBody>
      </p:sp>
      <p:sp>
        <p:nvSpPr>
          <p:cNvPr id="193" name="Google Shape;193;p34"/>
          <p:cNvSpPr txBox="1"/>
          <p:nvPr/>
        </p:nvSpPr>
        <p:spPr>
          <a:xfrm>
            <a:off x="4763548" y="3875150"/>
            <a:ext cx="2321100" cy="4335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350" b="1">
                <a:solidFill>
                  <a:srgbClr val="000000"/>
                </a:solidFill>
                <a:latin typeface="DM Sans"/>
                <a:ea typeface="DM Sans"/>
                <a:cs typeface="DM Sans"/>
                <a:sym typeface="DM Sans"/>
              </a:rPr>
              <a:t>BIDIMENSIONAL</a:t>
            </a:r>
            <a:endParaRPr sz="1350" b="1" i="0" u="none" strike="noStrike" cap="none">
              <a:solidFill>
                <a:srgbClr val="000000"/>
              </a:solidFill>
              <a:latin typeface="DM Sans"/>
              <a:ea typeface="DM Sans"/>
              <a:cs typeface="DM Sans"/>
              <a:sym typeface="DM Sans"/>
            </a:endParaRPr>
          </a:p>
        </p:txBody>
      </p:sp>
      <p:sp>
        <p:nvSpPr>
          <p:cNvPr id="194" name="Google Shape;194;p34"/>
          <p:cNvSpPr/>
          <p:nvPr/>
        </p:nvSpPr>
        <p:spPr>
          <a:xfrm>
            <a:off x="1908913" y="1358425"/>
            <a:ext cx="2622000" cy="2516700"/>
          </a:xfrm>
          <a:prstGeom prst="roundRect">
            <a:avLst>
              <a:gd name="adj" fmla="val 16667"/>
            </a:avLst>
          </a:pr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4613088" y="1358425"/>
            <a:ext cx="2622000" cy="2481600"/>
          </a:xfrm>
          <a:prstGeom prst="roundRect">
            <a:avLst>
              <a:gd name="adj" fmla="val 16667"/>
            </a:avLst>
          </a:pr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p:nvPr/>
        </p:nvSpPr>
        <p:spPr>
          <a:xfrm>
            <a:off x="475500" y="619525"/>
            <a:ext cx="8139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Pueden convivir</a:t>
            </a:r>
            <a:endParaRPr sz="4000" b="1">
              <a:solidFill>
                <a:schemeClr val="dk1"/>
              </a:solidFill>
              <a:latin typeface="DM Sans"/>
              <a:ea typeface="DM Sans"/>
              <a:cs typeface="DM Sans"/>
              <a:sym typeface="DM Sans"/>
            </a:endParaRPr>
          </a:p>
        </p:txBody>
      </p:sp>
      <p:pic>
        <p:nvPicPr>
          <p:cNvPr id="201" name="Google Shape;201;p35"/>
          <p:cNvPicPr preferRelativeResize="0"/>
          <p:nvPr/>
        </p:nvPicPr>
        <p:blipFill rotWithShape="1">
          <a:blip r:embed="rId3">
            <a:alphaModFix/>
          </a:blip>
          <a:srcRect/>
          <a:stretch/>
        </p:blipFill>
        <p:spPr>
          <a:xfrm>
            <a:off x="2083347" y="1458349"/>
            <a:ext cx="4938754" cy="3038578"/>
          </a:xfrm>
          <a:prstGeom prst="rect">
            <a:avLst/>
          </a:prstGeom>
          <a:noFill/>
          <a:ln>
            <a:noFill/>
          </a:ln>
        </p:spPr>
      </p:pic>
      <p:sp>
        <p:nvSpPr>
          <p:cNvPr id="202" name="Google Shape;202;p35"/>
          <p:cNvSpPr/>
          <p:nvPr/>
        </p:nvSpPr>
        <p:spPr>
          <a:xfrm>
            <a:off x="2067900" y="1463608"/>
            <a:ext cx="4938900" cy="3038700"/>
          </a:xfrm>
          <a:prstGeom prst="rect">
            <a:avLst/>
          </a:prstGeom>
          <a:noFill/>
          <a:ln w="38100" cap="flat" cmpd="sng">
            <a:solidFill>
              <a:srgbClr val="E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p:nvPr/>
        </p:nvSpPr>
        <p:spPr>
          <a:xfrm>
            <a:off x="1404863"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Implementar</a:t>
            </a:r>
            <a:r>
              <a:rPr lang="es" sz="4000" b="1">
                <a:solidFill>
                  <a:srgbClr val="EAFF6A"/>
                </a:solidFill>
                <a:latin typeface="DM Sans"/>
                <a:ea typeface="DM Sans"/>
                <a:cs typeface="DM Sans"/>
                <a:sym typeface="DM Sans"/>
              </a:rPr>
              <a:t> </a:t>
            </a:r>
            <a:r>
              <a:rPr lang="es" sz="4000" b="1">
                <a:solidFill>
                  <a:schemeClr val="accent4"/>
                </a:solidFill>
                <a:latin typeface="DM Sans"/>
                <a:ea typeface="DM Sans"/>
                <a:cs typeface="DM Sans"/>
                <a:sym typeface="DM Sans"/>
              </a:rPr>
              <a:t>Grids</a:t>
            </a:r>
            <a:endParaRPr sz="4000" b="1">
              <a:solidFill>
                <a:schemeClr val="accent4"/>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Implementando Grid</a:t>
            </a:r>
            <a:endParaRPr sz="4000" b="1">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txBox="1"/>
          <p:nvPr/>
        </p:nvSpPr>
        <p:spPr>
          <a:xfrm>
            <a:off x="475500" y="619525"/>
            <a:ext cx="8139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El objetivo</a:t>
            </a:r>
            <a:endParaRPr sz="4000" b="1">
              <a:solidFill>
                <a:schemeClr val="dk1"/>
              </a:solidFill>
              <a:latin typeface="DM Sans"/>
              <a:ea typeface="DM Sans"/>
              <a:cs typeface="DM Sans"/>
              <a:sym typeface="DM Sans"/>
            </a:endParaRPr>
          </a:p>
        </p:txBody>
      </p:sp>
      <p:sp>
        <p:nvSpPr>
          <p:cNvPr id="218" name="Google Shape;218;p38"/>
          <p:cNvSpPr txBox="1"/>
          <p:nvPr/>
        </p:nvSpPr>
        <p:spPr>
          <a:xfrm>
            <a:off x="475500" y="2466575"/>
            <a:ext cx="30171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Este tipo de estructura no es posible con Flexbox, por eso podemos pensar en usar </a:t>
            </a:r>
            <a:r>
              <a:rPr lang="es" sz="1350">
                <a:highlight>
                  <a:schemeClr val="accent6"/>
                </a:highlight>
                <a:latin typeface="DM Sans"/>
                <a:ea typeface="DM Sans"/>
                <a:cs typeface="DM Sans"/>
                <a:sym typeface="DM Sans"/>
              </a:rPr>
              <a:t>Grid.</a:t>
            </a:r>
            <a:endParaRPr sz="1350">
              <a:highlight>
                <a:schemeClr val="accent6"/>
              </a:highlight>
              <a:latin typeface="DM Sans"/>
              <a:ea typeface="DM Sans"/>
              <a:cs typeface="DM Sans"/>
              <a:sym typeface="DM Sans"/>
            </a:endParaRPr>
          </a:p>
        </p:txBody>
      </p:sp>
      <p:pic>
        <p:nvPicPr>
          <p:cNvPr id="219" name="Google Shape;219;p38"/>
          <p:cNvPicPr preferRelativeResize="0"/>
          <p:nvPr/>
        </p:nvPicPr>
        <p:blipFill rotWithShape="1">
          <a:blip r:embed="rId3">
            <a:alphaModFix/>
          </a:blip>
          <a:srcRect/>
          <a:stretch/>
        </p:blipFill>
        <p:spPr>
          <a:xfrm>
            <a:off x="3492475" y="692625"/>
            <a:ext cx="5122026" cy="3898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1"/>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GRIDS I &amp; mediaQ</a:t>
            </a:r>
            <a:endParaRPr sz="4000" b="1">
              <a:solidFill>
                <a:srgbClr val="EAFF6A"/>
              </a:solidFill>
              <a:latin typeface="DM Sans"/>
              <a:ea typeface="DM Sans"/>
              <a:cs typeface="DM Sans"/>
              <a:sym typeface="DM Sans"/>
            </a:endParaRPr>
          </a:p>
        </p:txBody>
      </p:sp>
      <p:sp>
        <p:nvSpPr>
          <p:cNvPr id="63" name="Google Shape;63;p21"/>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800" b="1">
                <a:solidFill>
                  <a:schemeClr val="lt1"/>
                </a:solidFill>
                <a:latin typeface="DM Sans"/>
                <a:ea typeface="DM Sans"/>
                <a:cs typeface="DM Sans"/>
                <a:sym typeface="DM Sans"/>
              </a:rPr>
              <a:t>Clase 04.</a:t>
            </a:r>
            <a:r>
              <a:rPr lang="es" sz="1800">
                <a:solidFill>
                  <a:schemeClr val="lt1"/>
                </a:solidFill>
                <a:latin typeface="DM Sans"/>
                <a:ea typeface="DM Sans"/>
                <a:cs typeface="DM Sans"/>
                <a:sym typeface="DM Sans"/>
              </a:rPr>
              <a:t> DESARROLLO WEB</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9"/>
          <p:cNvSpPr txBox="1"/>
          <p:nvPr/>
        </p:nvSpPr>
        <p:spPr>
          <a:xfrm>
            <a:off x="475500" y="468275"/>
            <a:ext cx="74037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Activando la grilla</a:t>
            </a:r>
            <a:endParaRPr sz="4000" b="1">
              <a:solidFill>
                <a:schemeClr val="dk1"/>
              </a:solidFill>
              <a:latin typeface="DM Sans"/>
              <a:ea typeface="DM Sans"/>
              <a:cs typeface="DM Sans"/>
              <a:sym typeface="DM Sans"/>
            </a:endParaRPr>
          </a:p>
        </p:txBody>
      </p:sp>
      <p:pic>
        <p:nvPicPr>
          <p:cNvPr id="225" name="Google Shape;225;p3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26" name="Google Shape;226;p39"/>
          <p:cNvSpPr txBox="1"/>
          <p:nvPr/>
        </p:nvSpPr>
        <p:spPr>
          <a:xfrm>
            <a:off x="475500" y="1207175"/>
            <a:ext cx="8193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Para empezar debemos utilizar, sobre el elemento contenedor (el </a:t>
            </a:r>
            <a:r>
              <a:rPr lang="es" sz="1350" i="1">
                <a:latin typeface="DM Sans"/>
                <a:ea typeface="DM Sans"/>
                <a:cs typeface="DM Sans"/>
                <a:sym typeface="DM Sans"/>
              </a:rPr>
              <a:t>padre</a:t>
            </a:r>
            <a:r>
              <a:rPr lang="es" sz="1350">
                <a:latin typeface="DM Sans"/>
                <a:ea typeface="DM Sans"/>
                <a:cs typeface="DM Sans"/>
                <a:sym typeface="DM Sans"/>
              </a:rPr>
              <a:t>), la propiedad display con el valor grid o inline-grid. El primer valor permite que la grilla aparezca encima/debajo del contenido exterior (en bloque). El segundo permite que la cuadrícula se vea a la izquierda/derecha (en línea) del contenido exterior.</a:t>
            </a:r>
            <a:endParaRPr sz="1350">
              <a:latin typeface="DM Sans"/>
              <a:ea typeface="DM Sans"/>
              <a:cs typeface="DM Sans"/>
              <a:sym typeface="DM Sans"/>
            </a:endParaRPr>
          </a:p>
        </p:txBody>
      </p:sp>
      <p:sp>
        <p:nvSpPr>
          <p:cNvPr id="227" name="Google Shape;227;p39"/>
          <p:cNvSpPr txBox="1"/>
          <p:nvPr/>
        </p:nvSpPr>
        <p:spPr>
          <a:xfrm>
            <a:off x="609450" y="2496675"/>
            <a:ext cx="3636900" cy="17148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es" sz="1100">
                <a:solidFill>
                  <a:srgbClr val="800000"/>
                </a:solidFill>
                <a:latin typeface="Consolas"/>
                <a:ea typeface="Consolas"/>
                <a:cs typeface="Consolas"/>
                <a:sym typeface="Consolas"/>
              </a:rPr>
              <a:t>&lt;section </a:t>
            </a:r>
            <a:r>
              <a:rPr lang="es" sz="1100">
                <a:solidFill>
                  <a:srgbClr val="FF0000"/>
                </a:solidFill>
                <a:latin typeface="Consolas"/>
                <a:ea typeface="Consolas"/>
                <a:cs typeface="Consolas"/>
                <a:sym typeface="Consolas"/>
              </a:rPr>
              <a:t>class</a:t>
            </a:r>
            <a:r>
              <a:rPr lang="es" sz="1100">
                <a:solidFill>
                  <a:srgbClr val="800000"/>
                </a:solidFill>
                <a:latin typeface="Consolas"/>
                <a:ea typeface="Consolas"/>
                <a:cs typeface="Consolas"/>
                <a:sym typeface="Consolas"/>
              </a:rPr>
              <a:t>=</a:t>
            </a:r>
            <a:r>
              <a:rPr lang="es" sz="1100">
                <a:solidFill>
                  <a:srgbClr val="0451A5"/>
                </a:solidFill>
                <a:latin typeface="Consolas"/>
                <a:ea typeface="Consolas"/>
                <a:cs typeface="Consolas"/>
                <a:sym typeface="Consolas"/>
              </a:rPr>
              <a:t>"grid-container"</a:t>
            </a:r>
            <a:r>
              <a:rPr lang="es" sz="1100">
                <a:solidFill>
                  <a:srgbClr val="800000"/>
                </a:solidFill>
                <a:latin typeface="Consolas"/>
                <a:ea typeface="Consolas"/>
                <a:cs typeface="Consolas"/>
                <a:sym typeface="Consolas"/>
              </a:rPr>
              <a:t>&gt;</a:t>
            </a:r>
            <a:endParaRPr sz="1100">
              <a:solidFill>
                <a:srgbClr val="800000"/>
              </a:solidFill>
              <a:latin typeface="Consolas"/>
              <a:ea typeface="Consolas"/>
              <a:cs typeface="Consolas"/>
              <a:sym typeface="Consolas"/>
            </a:endParaRPr>
          </a:p>
          <a:p>
            <a:pPr marL="0" marR="0" lvl="0" indent="457200" algn="l" rtl="0">
              <a:lnSpc>
                <a:spcPct val="150000"/>
              </a:lnSpc>
              <a:spcBef>
                <a:spcPts val="0"/>
              </a:spcBef>
              <a:spcAft>
                <a:spcPts val="0"/>
              </a:spcAft>
              <a:buClr>
                <a:schemeClr val="dk1"/>
              </a:buClr>
              <a:buSzPts val="1100"/>
              <a:buFont typeface="Arial"/>
              <a:buNone/>
            </a:pPr>
            <a:r>
              <a:rPr lang="es" sz="1100">
                <a:solidFill>
                  <a:srgbClr val="800000"/>
                </a:solidFill>
                <a:latin typeface="Consolas"/>
                <a:ea typeface="Consolas"/>
                <a:cs typeface="Consolas"/>
                <a:sym typeface="Consolas"/>
              </a:rPr>
              <a:t>&lt;div </a:t>
            </a:r>
            <a:r>
              <a:rPr lang="es" sz="1100">
                <a:solidFill>
                  <a:srgbClr val="FF0000"/>
                </a:solidFill>
                <a:latin typeface="Consolas"/>
                <a:ea typeface="Consolas"/>
                <a:cs typeface="Consolas"/>
                <a:sym typeface="Consolas"/>
              </a:rPr>
              <a:t>class</a:t>
            </a:r>
            <a:r>
              <a:rPr lang="es" sz="1100">
                <a:solidFill>
                  <a:srgbClr val="800000"/>
                </a:solidFill>
                <a:latin typeface="Consolas"/>
                <a:ea typeface="Consolas"/>
                <a:cs typeface="Consolas"/>
                <a:sym typeface="Consolas"/>
              </a:rPr>
              <a:t>=</a:t>
            </a:r>
            <a:r>
              <a:rPr lang="es" sz="1100">
                <a:solidFill>
                  <a:srgbClr val="0451A5"/>
                </a:solidFill>
                <a:latin typeface="Consolas"/>
                <a:ea typeface="Consolas"/>
                <a:cs typeface="Consolas"/>
                <a:sym typeface="Consolas"/>
              </a:rPr>
              <a:t>"grid-item"</a:t>
            </a:r>
            <a:r>
              <a:rPr lang="es" sz="1100">
                <a:solidFill>
                  <a:srgbClr val="800000"/>
                </a:solidFill>
                <a:latin typeface="Consolas"/>
                <a:ea typeface="Consolas"/>
                <a:cs typeface="Consolas"/>
                <a:sym typeface="Consolas"/>
              </a:rPr>
              <a:t>&gt;</a:t>
            </a:r>
            <a:r>
              <a:rPr lang="es" sz="1100">
                <a:solidFill>
                  <a:schemeClr val="dk1"/>
                </a:solidFill>
                <a:latin typeface="Consolas"/>
                <a:ea typeface="Consolas"/>
                <a:cs typeface="Consolas"/>
                <a:sym typeface="Consolas"/>
              </a:rPr>
              <a:t>Item 1</a:t>
            </a:r>
            <a:r>
              <a:rPr lang="es" sz="1100">
                <a:solidFill>
                  <a:srgbClr val="800000"/>
                </a:solidFill>
                <a:latin typeface="Consolas"/>
                <a:ea typeface="Consolas"/>
                <a:cs typeface="Consolas"/>
                <a:sym typeface="Consolas"/>
              </a:rPr>
              <a:t>&lt;/div&gt;</a:t>
            </a:r>
            <a:endParaRPr sz="1100">
              <a:solidFill>
                <a:srgbClr val="800000"/>
              </a:solidFill>
              <a:latin typeface="Consolas"/>
              <a:ea typeface="Consolas"/>
              <a:cs typeface="Consolas"/>
              <a:sym typeface="Consolas"/>
            </a:endParaRPr>
          </a:p>
          <a:p>
            <a:pPr marL="0" marR="0" lvl="0" indent="457200" algn="l" rtl="0">
              <a:lnSpc>
                <a:spcPct val="150000"/>
              </a:lnSpc>
              <a:spcBef>
                <a:spcPts val="0"/>
              </a:spcBef>
              <a:spcAft>
                <a:spcPts val="0"/>
              </a:spcAft>
              <a:buClr>
                <a:schemeClr val="dk1"/>
              </a:buClr>
              <a:buSzPts val="1100"/>
              <a:buFont typeface="Arial"/>
              <a:buNone/>
            </a:pPr>
            <a:r>
              <a:rPr lang="es" sz="1100">
                <a:solidFill>
                  <a:srgbClr val="800000"/>
                </a:solidFill>
                <a:latin typeface="Consolas"/>
                <a:ea typeface="Consolas"/>
                <a:cs typeface="Consolas"/>
                <a:sym typeface="Consolas"/>
              </a:rPr>
              <a:t>&lt;div </a:t>
            </a:r>
            <a:r>
              <a:rPr lang="es" sz="1100">
                <a:solidFill>
                  <a:srgbClr val="FF0000"/>
                </a:solidFill>
                <a:latin typeface="Consolas"/>
                <a:ea typeface="Consolas"/>
                <a:cs typeface="Consolas"/>
                <a:sym typeface="Consolas"/>
              </a:rPr>
              <a:t>class</a:t>
            </a:r>
            <a:r>
              <a:rPr lang="es" sz="1100">
                <a:solidFill>
                  <a:srgbClr val="800000"/>
                </a:solidFill>
                <a:latin typeface="Consolas"/>
                <a:ea typeface="Consolas"/>
                <a:cs typeface="Consolas"/>
                <a:sym typeface="Consolas"/>
              </a:rPr>
              <a:t>=</a:t>
            </a:r>
            <a:r>
              <a:rPr lang="es" sz="1100">
                <a:solidFill>
                  <a:srgbClr val="0451A5"/>
                </a:solidFill>
                <a:latin typeface="Consolas"/>
                <a:ea typeface="Consolas"/>
                <a:cs typeface="Consolas"/>
                <a:sym typeface="Consolas"/>
              </a:rPr>
              <a:t>"grid-item"</a:t>
            </a:r>
            <a:r>
              <a:rPr lang="es" sz="1100">
                <a:solidFill>
                  <a:srgbClr val="800000"/>
                </a:solidFill>
                <a:latin typeface="Consolas"/>
                <a:ea typeface="Consolas"/>
                <a:cs typeface="Consolas"/>
                <a:sym typeface="Consolas"/>
              </a:rPr>
              <a:t>&gt;</a:t>
            </a:r>
            <a:r>
              <a:rPr lang="es" sz="1100">
                <a:solidFill>
                  <a:schemeClr val="dk1"/>
                </a:solidFill>
                <a:latin typeface="Consolas"/>
                <a:ea typeface="Consolas"/>
                <a:cs typeface="Consolas"/>
                <a:sym typeface="Consolas"/>
              </a:rPr>
              <a:t>Item 2</a:t>
            </a:r>
            <a:r>
              <a:rPr lang="es" sz="1100">
                <a:solidFill>
                  <a:srgbClr val="800000"/>
                </a:solidFill>
                <a:latin typeface="Consolas"/>
                <a:ea typeface="Consolas"/>
                <a:cs typeface="Consolas"/>
                <a:sym typeface="Consolas"/>
              </a:rPr>
              <a:t>&lt;/div&gt;</a:t>
            </a:r>
            <a:endParaRPr sz="1100">
              <a:solidFill>
                <a:srgbClr val="800000"/>
              </a:solidFill>
              <a:latin typeface="Consolas"/>
              <a:ea typeface="Consolas"/>
              <a:cs typeface="Consolas"/>
              <a:sym typeface="Consolas"/>
            </a:endParaRPr>
          </a:p>
          <a:p>
            <a:pPr marL="0" marR="0" lvl="0" indent="457200" algn="l" rtl="0">
              <a:lnSpc>
                <a:spcPct val="150000"/>
              </a:lnSpc>
              <a:spcBef>
                <a:spcPts val="0"/>
              </a:spcBef>
              <a:spcAft>
                <a:spcPts val="0"/>
              </a:spcAft>
              <a:buClr>
                <a:schemeClr val="dk1"/>
              </a:buClr>
              <a:buSzPts val="1100"/>
              <a:buFont typeface="Arial"/>
              <a:buNone/>
            </a:pPr>
            <a:r>
              <a:rPr lang="es" sz="1100">
                <a:solidFill>
                  <a:srgbClr val="800000"/>
                </a:solidFill>
                <a:latin typeface="Consolas"/>
                <a:ea typeface="Consolas"/>
                <a:cs typeface="Consolas"/>
                <a:sym typeface="Consolas"/>
              </a:rPr>
              <a:t>&lt;div </a:t>
            </a:r>
            <a:r>
              <a:rPr lang="es" sz="1100">
                <a:solidFill>
                  <a:srgbClr val="FF0000"/>
                </a:solidFill>
                <a:latin typeface="Consolas"/>
                <a:ea typeface="Consolas"/>
                <a:cs typeface="Consolas"/>
                <a:sym typeface="Consolas"/>
              </a:rPr>
              <a:t>class</a:t>
            </a:r>
            <a:r>
              <a:rPr lang="es" sz="1100">
                <a:solidFill>
                  <a:srgbClr val="800000"/>
                </a:solidFill>
                <a:latin typeface="Consolas"/>
                <a:ea typeface="Consolas"/>
                <a:cs typeface="Consolas"/>
                <a:sym typeface="Consolas"/>
              </a:rPr>
              <a:t>=</a:t>
            </a:r>
            <a:r>
              <a:rPr lang="es" sz="1100">
                <a:solidFill>
                  <a:srgbClr val="0451A5"/>
                </a:solidFill>
                <a:latin typeface="Consolas"/>
                <a:ea typeface="Consolas"/>
                <a:cs typeface="Consolas"/>
                <a:sym typeface="Consolas"/>
              </a:rPr>
              <a:t>"grid-item"</a:t>
            </a:r>
            <a:r>
              <a:rPr lang="es" sz="1100">
                <a:solidFill>
                  <a:srgbClr val="800000"/>
                </a:solidFill>
                <a:latin typeface="Consolas"/>
                <a:ea typeface="Consolas"/>
                <a:cs typeface="Consolas"/>
                <a:sym typeface="Consolas"/>
              </a:rPr>
              <a:t>&gt;</a:t>
            </a:r>
            <a:r>
              <a:rPr lang="es" sz="1100">
                <a:solidFill>
                  <a:schemeClr val="dk1"/>
                </a:solidFill>
                <a:latin typeface="Consolas"/>
                <a:ea typeface="Consolas"/>
                <a:cs typeface="Consolas"/>
                <a:sym typeface="Consolas"/>
              </a:rPr>
              <a:t>Item 3</a:t>
            </a:r>
            <a:r>
              <a:rPr lang="es" sz="1100">
                <a:solidFill>
                  <a:srgbClr val="800000"/>
                </a:solidFill>
                <a:latin typeface="Consolas"/>
                <a:ea typeface="Consolas"/>
                <a:cs typeface="Consolas"/>
                <a:sym typeface="Consolas"/>
              </a:rPr>
              <a:t>&lt;/div&gt;</a:t>
            </a:r>
            <a:endParaRPr sz="1100">
              <a:solidFill>
                <a:srgbClr val="800000"/>
              </a:solidFill>
              <a:latin typeface="Consolas"/>
              <a:ea typeface="Consolas"/>
              <a:cs typeface="Consolas"/>
              <a:sym typeface="Consolas"/>
            </a:endParaRPr>
          </a:p>
          <a:p>
            <a:pPr marL="0" lvl="0" indent="457200" algn="l" rtl="0">
              <a:lnSpc>
                <a:spcPct val="150000"/>
              </a:lnSpc>
              <a:spcBef>
                <a:spcPts val="0"/>
              </a:spcBef>
              <a:spcAft>
                <a:spcPts val="0"/>
              </a:spcAft>
              <a:buClr>
                <a:schemeClr val="dk1"/>
              </a:buClr>
              <a:buSzPts val="1100"/>
              <a:buFont typeface="Arial"/>
              <a:buNone/>
            </a:pPr>
            <a:r>
              <a:rPr lang="es" sz="1100">
                <a:solidFill>
                  <a:srgbClr val="800000"/>
                </a:solidFill>
                <a:latin typeface="Consolas"/>
                <a:ea typeface="Consolas"/>
                <a:cs typeface="Consolas"/>
                <a:sym typeface="Consolas"/>
              </a:rPr>
              <a:t>&lt;div </a:t>
            </a:r>
            <a:r>
              <a:rPr lang="es" sz="1100">
                <a:solidFill>
                  <a:srgbClr val="FF0000"/>
                </a:solidFill>
                <a:latin typeface="Consolas"/>
                <a:ea typeface="Consolas"/>
                <a:cs typeface="Consolas"/>
                <a:sym typeface="Consolas"/>
              </a:rPr>
              <a:t>class</a:t>
            </a:r>
            <a:r>
              <a:rPr lang="es" sz="1100">
                <a:solidFill>
                  <a:srgbClr val="800000"/>
                </a:solidFill>
                <a:latin typeface="Consolas"/>
                <a:ea typeface="Consolas"/>
                <a:cs typeface="Consolas"/>
                <a:sym typeface="Consolas"/>
              </a:rPr>
              <a:t>=</a:t>
            </a:r>
            <a:r>
              <a:rPr lang="es" sz="1100">
                <a:solidFill>
                  <a:srgbClr val="0451A5"/>
                </a:solidFill>
                <a:latin typeface="Consolas"/>
                <a:ea typeface="Consolas"/>
                <a:cs typeface="Consolas"/>
                <a:sym typeface="Consolas"/>
              </a:rPr>
              <a:t>"grid-item"</a:t>
            </a:r>
            <a:r>
              <a:rPr lang="es" sz="1100">
                <a:solidFill>
                  <a:srgbClr val="800000"/>
                </a:solidFill>
                <a:latin typeface="Consolas"/>
                <a:ea typeface="Consolas"/>
                <a:cs typeface="Consolas"/>
                <a:sym typeface="Consolas"/>
              </a:rPr>
              <a:t>&gt;</a:t>
            </a:r>
            <a:r>
              <a:rPr lang="es" sz="1100">
                <a:solidFill>
                  <a:schemeClr val="dk1"/>
                </a:solidFill>
                <a:latin typeface="Consolas"/>
                <a:ea typeface="Consolas"/>
                <a:cs typeface="Consolas"/>
                <a:sym typeface="Consolas"/>
              </a:rPr>
              <a:t>Item 4</a:t>
            </a:r>
            <a:r>
              <a:rPr lang="es" sz="1100">
                <a:solidFill>
                  <a:srgbClr val="800000"/>
                </a:solidFill>
                <a:latin typeface="Consolas"/>
                <a:ea typeface="Consolas"/>
                <a:cs typeface="Consolas"/>
                <a:sym typeface="Consolas"/>
              </a:rPr>
              <a:t>&lt;/div&gt;</a:t>
            </a:r>
            <a:endParaRPr sz="1100">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chemeClr val="dk1"/>
              </a:buClr>
              <a:buSzPts val="1100"/>
              <a:buFont typeface="Arial"/>
              <a:buNone/>
            </a:pPr>
            <a:r>
              <a:rPr lang="es" sz="1100">
                <a:solidFill>
                  <a:srgbClr val="800000"/>
                </a:solidFill>
                <a:latin typeface="Consolas"/>
                <a:ea typeface="Consolas"/>
                <a:cs typeface="Consolas"/>
                <a:sym typeface="Consolas"/>
              </a:rPr>
              <a:t>&lt;/section&gt;</a:t>
            </a:r>
            <a:endParaRPr sz="1400" b="0" i="0" u="none" strike="noStrike" cap="none">
              <a:solidFill>
                <a:srgbClr val="000000"/>
              </a:solidFill>
              <a:latin typeface="Consolas"/>
              <a:ea typeface="Consolas"/>
              <a:cs typeface="Consolas"/>
              <a:sym typeface="Consolas"/>
            </a:endParaRPr>
          </a:p>
        </p:txBody>
      </p:sp>
      <p:grpSp>
        <p:nvGrpSpPr>
          <p:cNvPr id="228" name="Google Shape;228;p39"/>
          <p:cNvGrpSpPr/>
          <p:nvPr/>
        </p:nvGrpSpPr>
        <p:grpSpPr>
          <a:xfrm>
            <a:off x="7941139" y="468273"/>
            <a:ext cx="738900" cy="738900"/>
            <a:chOff x="473351" y="619523"/>
            <a:chExt cx="738900" cy="738900"/>
          </a:xfrm>
        </p:grpSpPr>
        <p:sp>
          <p:nvSpPr>
            <p:cNvPr id="229" name="Google Shape;229;p39"/>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0" name="Google Shape;230;p39"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
        <p:nvSpPr>
          <p:cNvPr id="231" name="Google Shape;231;p39"/>
          <p:cNvSpPr txBox="1"/>
          <p:nvPr/>
        </p:nvSpPr>
        <p:spPr>
          <a:xfrm>
            <a:off x="4662475" y="2496675"/>
            <a:ext cx="3787200" cy="15336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25000"/>
              </a:lnSpc>
              <a:spcBef>
                <a:spcPts val="0"/>
              </a:spcBef>
              <a:spcAft>
                <a:spcPts val="0"/>
              </a:spcAft>
              <a:buClr>
                <a:srgbClr val="000000"/>
              </a:buClr>
              <a:buSzPts val="1400"/>
              <a:buFont typeface="Arial"/>
              <a:buNone/>
            </a:pPr>
            <a:r>
              <a:rPr lang="es" sz="1100" b="0" i="0" u="none" strike="noStrike" cap="none">
                <a:solidFill>
                  <a:srgbClr val="800000"/>
                </a:solidFill>
                <a:latin typeface="Consolas"/>
                <a:ea typeface="Consolas"/>
                <a:cs typeface="Consolas"/>
                <a:sym typeface="Consolas"/>
              </a:rPr>
              <a:t>.</a:t>
            </a:r>
            <a:r>
              <a:rPr lang="es" sz="1100">
                <a:solidFill>
                  <a:srgbClr val="800000"/>
                </a:solidFill>
                <a:latin typeface="Consolas"/>
                <a:ea typeface="Consolas"/>
                <a:cs typeface="Consolas"/>
                <a:sym typeface="Consolas"/>
              </a:rPr>
              <a:t>grid-container</a:t>
            </a:r>
            <a:r>
              <a:rPr lang="es" sz="1100" b="0" i="0" u="none" strike="noStrike" cap="none">
                <a:solidFill>
                  <a:srgbClr val="000000"/>
                </a:solidFill>
                <a:latin typeface="Consolas"/>
                <a:ea typeface="Consolas"/>
                <a:cs typeface="Consolas"/>
                <a:sym typeface="Consolas"/>
              </a:rPr>
              <a:t> {</a:t>
            </a:r>
            <a:endParaRPr sz="1100" b="0" i="0" u="none" strike="noStrike" cap="none">
              <a:solidFill>
                <a:srgbClr val="000000"/>
              </a:solidFill>
              <a:latin typeface="Consolas"/>
              <a:ea typeface="Consolas"/>
              <a:cs typeface="Consolas"/>
              <a:sym typeface="Consolas"/>
            </a:endParaRPr>
          </a:p>
          <a:p>
            <a:pPr marL="0" marR="0" lvl="0" indent="457200" algn="l" rtl="0">
              <a:lnSpc>
                <a:spcPct val="125000"/>
              </a:lnSpc>
              <a:spcBef>
                <a:spcPts val="0"/>
              </a:spcBef>
              <a:spcAft>
                <a:spcPts val="0"/>
              </a:spcAft>
              <a:buClr>
                <a:srgbClr val="000000"/>
              </a:buClr>
              <a:buSzPts val="1400"/>
              <a:buFont typeface="Arial"/>
              <a:buNone/>
            </a:pPr>
            <a:r>
              <a:rPr lang="es" sz="1100" b="0" i="0" u="none" strike="noStrike" cap="none">
                <a:solidFill>
                  <a:srgbClr val="FF0000"/>
                </a:solidFill>
                <a:latin typeface="Consolas"/>
                <a:ea typeface="Consolas"/>
                <a:cs typeface="Consolas"/>
                <a:sym typeface="Consolas"/>
              </a:rPr>
              <a:t>display</a:t>
            </a:r>
            <a:r>
              <a:rPr lang="es" sz="1100" b="0" i="0" u="none" strike="noStrike" cap="none">
                <a:solidFill>
                  <a:srgbClr val="000000"/>
                </a:solidFill>
                <a:latin typeface="Consolas"/>
                <a:ea typeface="Consolas"/>
                <a:cs typeface="Consolas"/>
                <a:sym typeface="Consolas"/>
              </a:rPr>
              <a:t>: </a:t>
            </a:r>
            <a:r>
              <a:rPr lang="es" sz="1100" b="0" i="0" u="none" strike="noStrike" cap="none">
                <a:solidFill>
                  <a:srgbClr val="0451A5"/>
                </a:solidFill>
                <a:latin typeface="Consolas"/>
                <a:ea typeface="Consolas"/>
                <a:cs typeface="Consolas"/>
                <a:sym typeface="Consolas"/>
              </a:rPr>
              <a:t>grid</a:t>
            </a:r>
            <a:r>
              <a:rPr lang="es" sz="1100" b="0" i="0" u="none" strike="noStrike" cap="none">
                <a:solidFill>
                  <a:srgbClr val="000000"/>
                </a:solidFill>
                <a:latin typeface="Consolas"/>
                <a:ea typeface="Consolas"/>
                <a:cs typeface="Consolas"/>
                <a:sym typeface="Consolas"/>
              </a:rPr>
              <a:t>;  </a:t>
            </a:r>
            <a:endParaRPr sz="1100" b="0" i="0" u="none" strike="noStrike" cap="none">
              <a:solidFill>
                <a:srgbClr val="008000"/>
              </a:solidFill>
              <a:latin typeface="Consolas"/>
              <a:ea typeface="Consolas"/>
              <a:cs typeface="Consolas"/>
              <a:sym typeface="Consolas"/>
            </a:endParaRPr>
          </a:p>
          <a:p>
            <a:pPr marL="0" marR="0" lvl="0" indent="0" algn="l" rtl="0">
              <a:lnSpc>
                <a:spcPct val="125000"/>
              </a:lnSpc>
              <a:spcBef>
                <a:spcPts val="0"/>
              </a:spcBef>
              <a:spcAft>
                <a:spcPts val="0"/>
              </a:spcAft>
              <a:buClr>
                <a:srgbClr val="000000"/>
              </a:buClr>
              <a:buSzPts val="1400"/>
              <a:buFont typeface="Arial"/>
              <a:buNone/>
            </a:pPr>
            <a:r>
              <a:rPr lang="es" sz="1100" b="0" i="0" u="none" strike="noStrike" cap="none">
                <a:solidFill>
                  <a:srgbClr val="000000"/>
                </a:solidFill>
                <a:latin typeface="Consolas"/>
                <a:ea typeface="Consolas"/>
                <a:cs typeface="Consolas"/>
                <a:sym typeface="Consolas"/>
              </a:rPr>
              <a:t>}</a:t>
            </a:r>
            <a:endParaRPr sz="1100" b="0" i="0" u="none" strike="noStrike" cap="none">
              <a:solidFill>
                <a:srgbClr val="000000"/>
              </a:solidFill>
              <a:latin typeface="Consolas"/>
              <a:ea typeface="Consolas"/>
              <a:cs typeface="Consolas"/>
              <a:sym typeface="Consolas"/>
            </a:endParaRPr>
          </a:p>
          <a:p>
            <a:pPr marL="0" marR="0" lvl="0" indent="0" algn="just" rtl="0">
              <a:lnSpc>
                <a:spcPct val="125000"/>
              </a:lnSpc>
              <a:spcBef>
                <a:spcPts val="0"/>
              </a:spcBef>
              <a:spcAft>
                <a:spcPts val="0"/>
              </a:spcAft>
              <a:buClr>
                <a:srgbClr val="000000"/>
              </a:buClr>
              <a:buSzPts val="1400"/>
              <a:buFont typeface="Arial"/>
              <a:buNone/>
            </a:pPr>
            <a:endParaRPr sz="1400" b="0" i="0" u="none" strike="noStrike" cap="none">
              <a:solidFill>
                <a:srgbClr val="D7BA7D"/>
              </a:solidFill>
              <a:latin typeface="Consolas"/>
              <a:ea typeface="Consolas"/>
              <a:cs typeface="Consolas"/>
              <a:sym typeface="Consolas"/>
            </a:endParaRPr>
          </a:p>
        </p:txBody>
      </p:sp>
      <p:sp>
        <p:nvSpPr>
          <p:cNvPr id="232" name="Google Shape;232;p39"/>
          <p:cNvSpPr txBox="1"/>
          <p:nvPr/>
        </p:nvSpPr>
        <p:spPr>
          <a:xfrm>
            <a:off x="609450" y="2166075"/>
            <a:ext cx="738900" cy="33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200" b="1">
                <a:latin typeface="DM Sans"/>
                <a:ea typeface="DM Sans"/>
                <a:cs typeface="DM Sans"/>
                <a:sym typeface="DM Sans"/>
              </a:rPr>
              <a:t>HTML</a:t>
            </a:r>
            <a:endParaRPr sz="1200" b="1" i="0" u="none" strike="noStrike" cap="none">
              <a:solidFill>
                <a:srgbClr val="000000"/>
              </a:solidFill>
              <a:latin typeface="DM Sans"/>
              <a:ea typeface="DM Sans"/>
              <a:cs typeface="DM Sans"/>
              <a:sym typeface="DM Sans"/>
            </a:endParaRPr>
          </a:p>
        </p:txBody>
      </p:sp>
      <p:sp>
        <p:nvSpPr>
          <p:cNvPr id="233" name="Google Shape;233;p39"/>
          <p:cNvSpPr txBox="1"/>
          <p:nvPr/>
        </p:nvSpPr>
        <p:spPr>
          <a:xfrm>
            <a:off x="4718400" y="2166075"/>
            <a:ext cx="738900" cy="33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200" b="1">
                <a:latin typeface="DM Sans"/>
                <a:ea typeface="DM Sans"/>
                <a:cs typeface="DM Sans"/>
                <a:sym typeface="DM Sans"/>
              </a:rPr>
              <a:t>CSS</a:t>
            </a:r>
            <a:endParaRPr sz="1200" b="1" i="0" u="none" strike="noStrike" cap="none">
              <a:solidFill>
                <a:srgbClr val="000000"/>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0"/>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Propiedades del contenedor padre</a:t>
            </a:r>
            <a:endParaRPr sz="4000" b="1">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1"/>
          <p:cNvSpPr txBox="1"/>
          <p:nvPr/>
        </p:nvSpPr>
        <p:spPr>
          <a:xfrm>
            <a:off x="475500" y="468275"/>
            <a:ext cx="74037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Propiedades del padre</a:t>
            </a:r>
            <a:endParaRPr sz="4000" b="1">
              <a:solidFill>
                <a:schemeClr val="dk1"/>
              </a:solidFill>
              <a:latin typeface="DM Sans"/>
              <a:ea typeface="DM Sans"/>
              <a:cs typeface="DM Sans"/>
              <a:sym typeface="DM Sans"/>
            </a:endParaRPr>
          </a:p>
        </p:txBody>
      </p:sp>
      <p:pic>
        <p:nvPicPr>
          <p:cNvPr id="244" name="Google Shape;244;p41"/>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245" name="Google Shape;245;p41"/>
          <p:cNvGrpSpPr/>
          <p:nvPr/>
        </p:nvGrpSpPr>
        <p:grpSpPr>
          <a:xfrm>
            <a:off x="7941139" y="468273"/>
            <a:ext cx="738900" cy="738900"/>
            <a:chOff x="473351" y="619523"/>
            <a:chExt cx="738900" cy="738900"/>
          </a:xfrm>
        </p:grpSpPr>
        <p:sp>
          <p:nvSpPr>
            <p:cNvPr id="246" name="Google Shape;246;p41"/>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7" name="Google Shape;247;p41"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graphicFrame>
        <p:nvGraphicFramePr>
          <p:cNvPr id="248" name="Google Shape;248;p41"/>
          <p:cNvGraphicFramePr/>
          <p:nvPr/>
        </p:nvGraphicFramePr>
        <p:xfrm>
          <a:off x="475500" y="1938450"/>
          <a:ext cx="3000000" cy="3000000"/>
        </p:xfrm>
        <a:graphic>
          <a:graphicData uri="http://schemas.openxmlformats.org/drawingml/2006/table">
            <a:tbl>
              <a:tblPr>
                <a:noFill/>
                <a:tableStyleId>{82ADDD35-E33C-4E33-ACCD-EF27F339E4A4}</a:tableStyleId>
              </a:tblPr>
              <a:tblGrid>
                <a:gridCol w="2222800">
                  <a:extLst>
                    <a:ext uri="{9D8B030D-6E8A-4147-A177-3AD203B41FA5}">
                      <a16:colId xmlns:a16="http://schemas.microsoft.com/office/drawing/2014/main" val="20000"/>
                    </a:ext>
                  </a:extLst>
                </a:gridCol>
                <a:gridCol w="5970200">
                  <a:extLst>
                    <a:ext uri="{9D8B030D-6E8A-4147-A177-3AD203B41FA5}">
                      <a16:colId xmlns:a16="http://schemas.microsoft.com/office/drawing/2014/main" val="20001"/>
                    </a:ext>
                  </a:extLst>
                </a:gridCol>
              </a:tblGrid>
              <a:tr h="441625">
                <a:tc>
                  <a:txBody>
                    <a:bodyPr/>
                    <a:lstStyle/>
                    <a:p>
                      <a:pPr marL="0" marR="0" lvl="0" indent="0" algn="l" rtl="0">
                        <a:lnSpc>
                          <a:spcPct val="100000"/>
                        </a:lnSpc>
                        <a:spcBef>
                          <a:spcPts val="0"/>
                        </a:spcBef>
                        <a:spcAft>
                          <a:spcPts val="0"/>
                        </a:spcAft>
                        <a:buClr>
                          <a:srgbClr val="000000"/>
                        </a:buClr>
                        <a:buSzPts val="1400"/>
                        <a:buFont typeface="Arial"/>
                        <a:buNone/>
                      </a:pPr>
                      <a:r>
                        <a:rPr lang="es" sz="1350" u="none" strike="noStrike" cap="none">
                          <a:solidFill>
                            <a:srgbClr val="111111"/>
                          </a:solidFill>
                          <a:latin typeface="DM Sans"/>
                          <a:ea typeface="DM Sans"/>
                          <a:cs typeface="DM Sans"/>
                          <a:sym typeface="DM Sans"/>
                        </a:rPr>
                        <a:t>grid-template-columns</a:t>
                      </a:r>
                      <a:endParaRPr sz="1350" u="none" strike="noStrike" cap="none">
                        <a:latin typeface="DM Sans"/>
                        <a:ea typeface="DM Sans"/>
                        <a:cs typeface="DM Sans"/>
                        <a:sym typeface="DM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s" sz="1350" u="none" strike="noStrike" cap="none">
                          <a:latin typeface="DM Sans"/>
                          <a:ea typeface="DM Sans"/>
                          <a:cs typeface="DM Sans"/>
                          <a:sym typeface="DM Sans"/>
                        </a:rPr>
                        <a:t>Establece el </a:t>
                      </a:r>
                      <a:r>
                        <a:rPr lang="es" sz="1350">
                          <a:latin typeface="DM Sans"/>
                          <a:ea typeface="DM Sans"/>
                          <a:cs typeface="DM Sans"/>
                          <a:sym typeface="DM Sans"/>
                        </a:rPr>
                        <a:t>tamaño</a:t>
                      </a:r>
                      <a:r>
                        <a:rPr lang="es" sz="1350" u="none" strike="noStrike" cap="none">
                          <a:latin typeface="DM Sans"/>
                          <a:ea typeface="DM Sans"/>
                          <a:cs typeface="DM Sans"/>
                          <a:sym typeface="DM Sans"/>
                        </a:rPr>
                        <a:t> de cada </a:t>
                      </a:r>
                      <a:r>
                        <a:rPr lang="es" sz="1350" u="none" strike="noStrike" cap="none">
                          <a:highlight>
                            <a:schemeClr val="accent6"/>
                          </a:highlight>
                          <a:latin typeface="DM Sans"/>
                          <a:ea typeface="DM Sans"/>
                          <a:cs typeface="DM Sans"/>
                          <a:sym typeface="DM Sans"/>
                        </a:rPr>
                        <a:t>columna</a:t>
                      </a:r>
                      <a:r>
                        <a:rPr lang="es" sz="1350" u="none" strike="noStrike" cap="none">
                          <a:latin typeface="DM Sans"/>
                          <a:ea typeface="DM Sans"/>
                          <a:cs typeface="DM Sans"/>
                          <a:sym typeface="DM Sans"/>
                        </a:rPr>
                        <a:t> (</a:t>
                      </a:r>
                      <a:r>
                        <a:rPr lang="es" sz="1350" i="1" u="sng" strike="noStrike" cap="none">
                          <a:latin typeface="DM Sans"/>
                          <a:ea typeface="DM Sans"/>
                          <a:cs typeface="DM Sans"/>
                          <a:sym typeface="DM Sans"/>
                        </a:rPr>
                        <a:t>col 1, col 2...</a:t>
                      </a:r>
                      <a:r>
                        <a:rPr lang="es" sz="1350" u="none" strike="noStrike" cap="none">
                          <a:latin typeface="DM Sans"/>
                          <a:ea typeface="DM Sans"/>
                          <a:cs typeface="DM Sans"/>
                          <a:sym typeface="DM Sans"/>
                        </a:rPr>
                        <a:t>).</a:t>
                      </a:r>
                      <a:endParaRPr sz="1350" u="none" strike="noStrike" cap="none">
                        <a:latin typeface="DM Sans"/>
                        <a:ea typeface="DM Sans"/>
                        <a:cs typeface="DM Sans"/>
                        <a:sym typeface="DM Sans"/>
                      </a:endParaRPr>
                    </a:p>
                  </a:txBody>
                  <a:tcPr marL="91425" marR="91425" marT="91425" marB="91425"/>
                </a:tc>
                <a:extLst>
                  <a:ext uri="{0D108BD9-81ED-4DB2-BD59-A6C34878D82A}">
                    <a16:rowId xmlns:a16="http://schemas.microsoft.com/office/drawing/2014/main" val="10000"/>
                  </a:ext>
                </a:extLst>
              </a:tr>
              <a:tr h="458350">
                <a:tc>
                  <a:txBody>
                    <a:bodyPr/>
                    <a:lstStyle/>
                    <a:p>
                      <a:pPr marL="0" marR="0" lvl="0" indent="0" algn="l" rtl="0">
                        <a:lnSpc>
                          <a:spcPct val="100000"/>
                        </a:lnSpc>
                        <a:spcBef>
                          <a:spcPts val="0"/>
                        </a:spcBef>
                        <a:spcAft>
                          <a:spcPts val="0"/>
                        </a:spcAft>
                        <a:buClr>
                          <a:srgbClr val="000000"/>
                        </a:buClr>
                        <a:buSzPts val="1400"/>
                        <a:buFont typeface="Arial"/>
                        <a:buNone/>
                      </a:pPr>
                      <a:r>
                        <a:rPr lang="es" sz="1350" u="none" strike="noStrike" cap="none">
                          <a:solidFill>
                            <a:srgbClr val="111111"/>
                          </a:solidFill>
                          <a:latin typeface="DM Sans"/>
                          <a:ea typeface="DM Sans"/>
                          <a:cs typeface="DM Sans"/>
                          <a:sym typeface="DM Sans"/>
                        </a:rPr>
                        <a:t>grid-template-rows</a:t>
                      </a:r>
                      <a:endParaRPr sz="1350" u="none" strike="noStrike" cap="none">
                        <a:latin typeface="DM Sans"/>
                        <a:ea typeface="DM Sans"/>
                        <a:cs typeface="DM Sans"/>
                        <a:sym typeface="DM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s" sz="1350" u="none" strike="noStrike" cap="none">
                          <a:latin typeface="DM Sans"/>
                          <a:ea typeface="DM Sans"/>
                          <a:cs typeface="DM Sans"/>
                          <a:sym typeface="DM Sans"/>
                        </a:rPr>
                        <a:t>Establece el </a:t>
                      </a:r>
                      <a:r>
                        <a:rPr lang="es" sz="1350">
                          <a:latin typeface="DM Sans"/>
                          <a:ea typeface="DM Sans"/>
                          <a:cs typeface="DM Sans"/>
                          <a:sym typeface="DM Sans"/>
                        </a:rPr>
                        <a:t>tamaño</a:t>
                      </a:r>
                      <a:r>
                        <a:rPr lang="es" sz="1350" u="none" strike="noStrike" cap="none">
                          <a:latin typeface="DM Sans"/>
                          <a:ea typeface="DM Sans"/>
                          <a:cs typeface="DM Sans"/>
                          <a:sym typeface="DM Sans"/>
                        </a:rPr>
                        <a:t> de cada </a:t>
                      </a:r>
                      <a:r>
                        <a:rPr lang="es" sz="1350" u="none" strike="noStrike" cap="none">
                          <a:highlight>
                            <a:schemeClr val="accent6"/>
                          </a:highlight>
                          <a:latin typeface="DM Sans"/>
                          <a:ea typeface="DM Sans"/>
                          <a:cs typeface="DM Sans"/>
                          <a:sym typeface="DM Sans"/>
                        </a:rPr>
                        <a:t>fila</a:t>
                      </a:r>
                      <a:r>
                        <a:rPr lang="es" sz="1350" u="none" strike="noStrike" cap="none">
                          <a:latin typeface="DM Sans"/>
                          <a:ea typeface="DM Sans"/>
                          <a:cs typeface="DM Sans"/>
                          <a:sym typeface="DM Sans"/>
                        </a:rPr>
                        <a:t> (</a:t>
                      </a:r>
                      <a:r>
                        <a:rPr lang="es" sz="1350" i="1" u="sng" strike="noStrike" cap="none">
                          <a:latin typeface="DM Sans"/>
                          <a:ea typeface="DM Sans"/>
                          <a:cs typeface="DM Sans"/>
                          <a:sym typeface="DM Sans"/>
                        </a:rPr>
                        <a:t>fila 1, fila 2...</a:t>
                      </a:r>
                      <a:r>
                        <a:rPr lang="es" sz="1350" u="none" strike="noStrike" cap="none">
                          <a:latin typeface="DM Sans"/>
                          <a:ea typeface="DM Sans"/>
                          <a:cs typeface="DM Sans"/>
                          <a:sym typeface="DM Sans"/>
                        </a:rPr>
                        <a:t>).</a:t>
                      </a:r>
                      <a:endParaRPr sz="1350" u="none" strike="noStrike" cap="none">
                        <a:latin typeface="DM Sans"/>
                        <a:ea typeface="DM Sans"/>
                        <a:cs typeface="DM Sans"/>
                        <a:sym typeface="DM Sans"/>
                      </a:endParaRPr>
                    </a:p>
                  </a:txBody>
                  <a:tcPr marL="91425" marR="91425" marT="91425" marB="91425"/>
                </a:tc>
                <a:extLst>
                  <a:ext uri="{0D108BD9-81ED-4DB2-BD59-A6C34878D82A}">
                    <a16:rowId xmlns:a16="http://schemas.microsoft.com/office/drawing/2014/main" val="10001"/>
                  </a:ext>
                </a:extLst>
              </a:tr>
              <a:tr h="592350">
                <a:tc>
                  <a:txBody>
                    <a:bodyPr/>
                    <a:lstStyle/>
                    <a:p>
                      <a:pPr marL="0" marR="0" lvl="0" indent="0" algn="l" rtl="0">
                        <a:lnSpc>
                          <a:spcPct val="100000"/>
                        </a:lnSpc>
                        <a:spcBef>
                          <a:spcPts val="0"/>
                        </a:spcBef>
                        <a:spcAft>
                          <a:spcPts val="0"/>
                        </a:spcAft>
                        <a:buClr>
                          <a:srgbClr val="000000"/>
                        </a:buClr>
                        <a:buSzPts val="1400"/>
                        <a:buFont typeface="Arial"/>
                        <a:buNone/>
                      </a:pPr>
                      <a:r>
                        <a:rPr lang="es" sz="1350" u="none" strike="noStrike" cap="none">
                          <a:solidFill>
                            <a:srgbClr val="111111"/>
                          </a:solidFill>
                          <a:latin typeface="DM Sans"/>
                          <a:ea typeface="DM Sans"/>
                          <a:cs typeface="DM Sans"/>
                          <a:sym typeface="DM Sans"/>
                        </a:rPr>
                        <a:t>grid-template-areas</a:t>
                      </a:r>
                      <a:endParaRPr sz="1350" u="none" strike="noStrike" cap="none">
                        <a:latin typeface="DM Sans"/>
                        <a:ea typeface="DM Sans"/>
                        <a:cs typeface="DM Sans"/>
                        <a:sym typeface="DM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s" sz="1350" u="none" strike="noStrike" cap="none">
                          <a:latin typeface="DM Sans"/>
                          <a:ea typeface="DM Sans"/>
                          <a:cs typeface="DM Sans"/>
                          <a:sym typeface="DM Sans"/>
                        </a:rPr>
                        <a:t>Indica la disposición de las áreas en el grid. Cada texto entre comillas simboliza una fila.</a:t>
                      </a:r>
                      <a:endParaRPr sz="1350" u="none" strike="noStrike" cap="none">
                        <a:latin typeface="DM Sans"/>
                        <a:ea typeface="DM Sans"/>
                        <a:cs typeface="DM Sans"/>
                        <a:sym typeface="DM Sans"/>
                      </a:endParaRPr>
                    </a:p>
                  </a:txBody>
                  <a:tcPr marL="91425" marR="91425" marT="91425" marB="91425">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2"/>
                  </a:ext>
                </a:extLst>
              </a:tr>
              <a:tr h="424700">
                <a:tc>
                  <a:txBody>
                    <a:bodyPr/>
                    <a:lstStyle/>
                    <a:p>
                      <a:pPr marL="0" marR="0" lvl="0" indent="0" algn="l" rtl="0">
                        <a:lnSpc>
                          <a:spcPct val="100000"/>
                        </a:lnSpc>
                        <a:spcBef>
                          <a:spcPts val="0"/>
                        </a:spcBef>
                        <a:spcAft>
                          <a:spcPts val="0"/>
                        </a:spcAft>
                        <a:buClr>
                          <a:srgbClr val="000000"/>
                        </a:buClr>
                        <a:buSzPts val="1400"/>
                        <a:buFont typeface="Arial"/>
                        <a:buNone/>
                      </a:pPr>
                      <a:r>
                        <a:rPr lang="es" sz="1350" u="none" strike="noStrike" cap="none">
                          <a:solidFill>
                            <a:srgbClr val="111111"/>
                          </a:solidFill>
                          <a:latin typeface="DM Sans"/>
                          <a:ea typeface="DM Sans"/>
                          <a:cs typeface="DM Sans"/>
                          <a:sym typeface="DM Sans"/>
                        </a:rPr>
                        <a:t>column-gap</a:t>
                      </a:r>
                      <a:endParaRPr sz="1350" u="none" strike="noStrike" cap="none">
                        <a:latin typeface="DM Sans"/>
                        <a:ea typeface="DM Sans"/>
                        <a:cs typeface="DM Sans"/>
                        <a:sym typeface="DM Sans"/>
                      </a:endParaRPr>
                    </a:p>
                  </a:txBody>
                  <a:tcPr marL="91425" marR="91425" marT="91425" marB="91425">
                    <a:lnR w="9525" cap="flat" cmpd="sng">
                      <a:solidFill>
                        <a:srgbClr val="DDDDDD"/>
                      </a:solidFill>
                      <a:prstDash val="solid"/>
                      <a:round/>
                      <a:headEnd type="none" w="sm" len="sm"/>
                      <a:tailEnd type="none" w="sm" len="sm"/>
                    </a:lnR>
                  </a:tcPr>
                </a:tc>
                <a:tc>
                  <a:txBody>
                    <a:bodyPr/>
                    <a:lstStyle/>
                    <a:p>
                      <a:pPr marL="0" marR="0" lvl="0" indent="0" algn="l" rtl="0">
                        <a:lnSpc>
                          <a:spcPct val="115000"/>
                        </a:lnSpc>
                        <a:spcBef>
                          <a:spcPts val="0"/>
                        </a:spcBef>
                        <a:spcAft>
                          <a:spcPts val="0"/>
                        </a:spcAft>
                        <a:buClr>
                          <a:srgbClr val="000000"/>
                        </a:buClr>
                        <a:buSzPts val="1400"/>
                        <a:buFont typeface="Arial"/>
                        <a:buNone/>
                      </a:pPr>
                      <a:r>
                        <a:rPr lang="es" sz="1350" u="none" strike="noStrike" cap="none">
                          <a:latin typeface="DM Sans"/>
                          <a:ea typeface="DM Sans"/>
                          <a:cs typeface="DM Sans"/>
                          <a:sym typeface="DM Sans"/>
                        </a:rPr>
                        <a:t>Establece el </a:t>
                      </a:r>
                      <a:r>
                        <a:rPr lang="es" sz="1350">
                          <a:latin typeface="DM Sans"/>
                          <a:ea typeface="DM Sans"/>
                          <a:cs typeface="DM Sans"/>
                          <a:sym typeface="DM Sans"/>
                        </a:rPr>
                        <a:t>tamaño</a:t>
                      </a:r>
                      <a:r>
                        <a:rPr lang="es" sz="1350" u="none" strike="noStrike" cap="none">
                          <a:latin typeface="DM Sans"/>
                          <a:ea typeface="DM Sans"/>
                          <a:cs typeface="DM Sans"/>
                          <a:sym typeface="DM Sans"/>
                        </a:rPr>
                        <a:t> de los </a:t>
                      </a:r>
                      <a:r>
                        <a:rPr lang="es" sz="1350" u="none" strike="noStrike" cap="none">
                          <a:highlight>
                            <a:schemeClr val="accent6"/>
                          </a:highlight>
                          <a:latin typeface="DM Sans"/>
                          <a:ea typeface="DM Sans"/>
                          <a:cs typeface="DM Sans"/>
                          <a:sym typeface="DM Sans"/>
                        </a:rPr>
                        <a:t>huecos entre columnas</a:t>
                      </a:r>
                      <a:r>
                        <a:rPr lang="es" sz="1350" u="none" strike="noStrike" cap="none">
                          <a:latin typeface="DM Sans"/>
                          <a:ea typeface="DM Sans"/>
                          <a:cs typeface="DM Sans"/>
                          <a:sym typeface="DM Sans"/>
                        </a:rPr>
                        <a:t> (</a:t>
                      </a:r>
                      <a:r>
                        <a:rPr lang="es" sz="1350" i="1" u="sng" strike="noStrike" cap="none">
                          <a:latin typeface="DM Sans"/>
                          <a:ea typeface="DM Sans"/>
                          <a:cs typeface="DM Sans"/>
                          <a:sym typeface="DM Sans"/>
                        </a:rPr>
                        <a:t>líneas verticales</a:t>
                      </a:r>
                      <a:r>
                        <a:rPr lang="es" sz="1350" u="none" strike="noStrike" cap="none">
                          <a:latin typeface="DM Sans"/>
                          <a:ea typeface="DM Sans"/>
                          <a:cs typeface="DM Sans"/>
                          <a:sym typeface="DM Sans"/>
                        </a:rPr>
                        <a:t>).</a:t>
                      </a:r>
                      <a:endParaRPr sz="1350" u="none" strike="noStrike" cap="none">
                        <a:latin typeface="DM Sans"/>
                        <a:ea typeface="DM Sans"/>
                        <a:cs typeface="DM Sans"/>
                        <a:sym typeface="DM Sans"/>
                      </a:endParaRPr>
                    </a:p>
                  </a:txBody>
                  <a:tcPr marL="76200" marR="76200" marT="76200" marB="76200">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3"/>
                  </a:ext>
                </a:extLst>
              </a:tr>
              <a:tr h="592350">
                <a:tc>
                  <a:txBody>
                    <a:bodyPr/>
                    <a:lstStyle/>
                    <a:p>
                      <a:pPr marL="0" marR="0" lvl="0" indent="0" algn="l" rtl="0">
                        <a:lnSpc>
                          <a:spcPct val="100000"/>
                        </a:lnSpc>
                        <a:spcBef>
                          <a:spcPts val="0"/>
                        </a:spcBef>
                        <a:spcAft>
                          <a:spcPts val="0"/>
                        </a:spcAft>
                        <a:buClr>
                          <a:srgbClr val="000000"/>
                        </a:buClr>
                        <a:buSzPts val="1400"/>
                        <a:buFont typeface="Arial"/>
                        <a:buNone/>
                      </a:pPr>
                      <a:r>
                        <a:rPr lang="es" sz="1350" u="none" strike="noStrike" cap="none">
                          <a:solidFill>
                            <a:srgbClr val="111111"/>
                          </a:solidFill>
                          <a:latin typeface="DM Sans"/>
                          <a:ea typeface="DM Sans"/>
                          <a:cs typeface="DM Sans"/>
                          <a:sym typeface="DM Sans"/>
                        </a:rPr>
                        <a:t>row-gap</a:t>
                      </a:r>
                      <a:endParaRPr sz="1350" u="none" strike="noStrike" cap="none">
                        <a:latin typeface="DM Sans"/>
                        <a:ea typeface="DM Sans"/>
                        <a:cs typeface="DM Sans"/>
                        <a:sym typeface="DM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s" sz="1350" u="none" strike="noStrike" cap="none">
                          <a:latin typeface="DM Sans"/>
                          <a:ea typeface="DM Sans"/>
                          <a:cs typeface="DM Sans"/>
                          <a:sym typeface="DM Sans"/>
                        </a:rPr>
                        <a:t>Establece el </a:t>
                      </a:r>
                      <a:r>
                        <a:rPr lang="es" sz="1350">
                          <a:latin typeface="DM Sans"/>
                          <a:ea typeface="DM Sans"/>
                          <a:cs typeface="DM Sans"/>
                          <a:sym typeface="DM Sans"/>
                        </a:rPr>
                        <a:t>tamño</a:t>
                      </a:r>
                      <a:r>
                        <a:rPr lang="es" sz="1350" u="none" strike="noStrike" cap="none">
                          <a:latin typeface="DM Sans"/>
                          <a:ea typeface="DM Sans"/>
                          <a:cs typeface="DM Sans"/>
                          <a:sym typeface="DM Sans"/>
                        </a:rPr>
                        <a:t> de los </a:t>
                      </a:r>
                      <a:r>
                        <a:rPr lang="es" sz="1350" u="none" strike="noStrike" cap="none">
                          <a:highlight>
                            <a:schemeClr val="accent6"/>
                          </a:highlight>
                          <a:latin typeface="DM Sans"/>
                          <a:ea typeface="DM Sans"/>
                          <a:cs typeface="DM Sans"/>
                          <a:sym typeface="DM Sans"/>
                        </a:rPr>
                        <a:t>huecos entre filas</a:t>
                      </a:r>
                      <a:r>
                        <a:rPr lang="es" sz="1350" u="none" strike="noStrike" cap="none">
                          <a:latin typeface="DM Sans"/>
                          <a:ea typeface="DM Sans"/>
                          <a:cs typeface="DM Sans"/>
                          <a:sym typeface="DM Sans"/>
                        </a:rPr>
                        <a:t> (</a:t>
                      </a:r>
                      <a:r>
                        <a:rPr lang="es" sz="1350" i="1" u="sng" strike="noStrike" cap="none">
                          <a:latin typeface="DM Sans"/>
                          <a:ea typeface="DM Sans"/>
                          <a:cs typeface="DM Sans"/>
                          <a:sym typeface="DM Sans"/>
                        </a:rPr>
                        <a:t>líneas horizontales</a:t>
                      </a:r>
                      <a:r>
                        <a:rPr lang="es" sz="1350" u="none" strike="noStrike" cap="none">
                          <a:latin typeface="DM Sans"/>
                          <a:ea typeface="DM Sans"/>
                          <a:cs typeface="DM Sans"/>
                          <a:sym typeface="DM Sans"/>
                        </a:rPr>
                        <a:t>).</a:t>
                      </a:r>
                      <a:endParaRPr sz="1350" u="none" strike="noStrike" cap="none">
                        <a:latin typeface="DM Sans"/>
                        <a:ea typeface="DM Sans"/>
                        <a:cs typeface="DM Sans"/>
                        <a:sym typeface="DM Sans"/>
                      </a:endParaRPr>
                    </a:p>
                  </a:txBody>
                  <a:tcPr marL="91425" marR="91425" marT="91425" marB="91425">
                    <a:lnT w="9525" cap="flat" cmpd="sng">
                      <a:solidFill>
                        <a:srgbClr val="DDDDDD"/>
                      </a:solidFill>
                      <a:prstDash val="solid"/>
                      <a:round/>
                      <a:headEnd type="none" w="sm" len="sm"/>
                      <a:tailEnd type="none" w="sm" len="sm"/>
                    </a:lnT>
                  </a:tcPr>
                </a:tc>
                <a:extLst>
                  <a:ext uri="{0D108BD9-81ED-4DB2-BD59-A6C34878D82A}">
                    <a16:rowId xmlns:a16="http://schemas.microsoft.com/office/drawing/2014/main" val="1000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2"/>
          <p:cNvSpPr txBox="1"/>
          <p:nvPr/>
        </p:nvSpPr>
        <p:spPr>
          <a:xfrm>
            <a:off x="475500" y="468275"/>
            <a:ext cx="74037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Filas y columnas explícitas</a:t>
            </a:r>
            <a:endParaRPr sz="4000" b="1">
              <a:solidFill>
                <a:schemeClr val="dk1"/>
              </a:solidFill>
              <a:latin typeface="DM Sans"/>
              <a:ea typeface="DM Sans"/>
              <a:cs typeface="DM Sans"/>
              <a:sym typeface="DM Sans"/>
            </a:endParaRPr>
          </a:p>
        </p:txBody>
      </p:sp>
      <p:pic>
        <p:nvPicPr>
          <p:cNvPr id="254" name="Google Shape;254;p4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55" name="Google Shape;255;p42"/>
          <p:cNvSpPr txBox="1"/>
          <p:nvPr/>
        </p:nvSpPr>
        <p:spPr>
          <a:xfrm>
            <a:off x="475500" y="1207175"/>
            <a:ext cx="81930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 posible crear cuadrículas con un tamaño </a:t>
            </a:r>
            <a:r>
              <a:rPr lang="es" sz="1350" b="1">
                <a:latin typeface="DM Sans"/>
                <a:ea typeface="DM Sans"/>
                <a:cs typeface="DM Sans"/>
                <a:sym typeface="DM Sans"/>
              </a:rPr>
              <a:t>definido</a:t>
            </a:r>
            <a:r>
              <a:rPr lang="es" sz="1350">
                <a:latin typeface="DM Sans"/>
                <a:ea typeface="DM Sans"/>
                <a:cs typeface="DM Sans"/>
                <a:sym typeface="DM Sans"/>
              </a:rPr>
              <a:t>. Para ello, sólo tienes que usar las propiedades CSS </a:t>
            </a:r>
            <a:r>
              <a:rPr lang="es" sz="1350">
                <a:highlight>
                  <a:schemeClr val="accent6"/>
                </a:highlight>
                <a:latin typeface="DM Sans"/>
                <a:ea typeface="DM Sans"/>
                <a:cs typeface="DM Sans"/>
                <a:sym typeface="DM Sans"/>
              </a:rPr>
              <a:t>grid-template-columns</a:t>
            </a:r>
            <a:r>
              <a:rPr lang="es" sz="1350">
                <a:latin typeface="DM Sans"/>
                <a:ea typeface="DM Sans"/>
                <a:cs typeface="DM Sans"/>
                <a:sym typeface="DM Sans"/>
              </a:rPr>
              <a:t> y </a:t>
            </a:r>
            <a:r>
              <a:rPr lang="es" sz="1350">
                <a:highlight>
                  <a:schemeClr val="accent6"/>
                </a:highlight>
                <a:latin typeface="DM Sans"/>
                <a:ea typeface="DM Sans"/>
                <a:cs typeface="DM Sans"/>
                <a:sym typeface="DM Sans"/>
              </a:rPr>
              <a:t>grid-template-rows</a:t>
            </a:r>
            <a:r>
              <a:rPr lang="es" sz="1350">
                <a:latin typeface="DM Sans"/>
                <a:ea typeface="DM Sans"/>
                <a:cs typeface="DM Sans"/>
                <a:sym typeface="DM Sans"/>
              </a:rPr>
              <a:t>, las cuales sirven para indicar las dimensiones de cada celda de la cuadrícula, diferenciando entre columnas y filas.	</a:t>
            </a:r>
            <a:endParaRPr sz="1350">
              <a:latin typeface="DM Sans"/>
              <a:ea typeface="DM Sans"/>
              <a:cs typeface="DM Sans"/>
              <a:sym typeface="DM Sans"/>
            </a:endParaRPr>
          </a:p>
        </p:txBody>
      </p:sp>
      <p:grpSp>
        <p:nvGrpSpPr>
          <p:cNvPr id="256" name="Google Shape;256;p42"/>
          <p:cNvGrpSpPr/>
          <p:nvPr/>
        </p:nvGrpSpPr>
        <p:grpSpPr>
          <a:xfrm>
            <a:off x="7941139" y="468273"/>
            <a:ext cx="738900" cy="738900"/>
            <a:chOff x="473351" y="619523"/>
            <a:chExt cx="738900" cy="738900"/>
          </a:xfrm>
        </p:grpSpPr>
        <p:sp>
          <p:nvSpPr>
            <p:cNvPr id="257" name="Google Shape;257;p42"/>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 name="Google Shape;258;p42"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graphicFrame>
        <p:nvGraphicFramePr>
          <p:cNvPr id="259" name="Google Shape;259;p42"/>
          <p:cNvGraphicFramePr/>
          <p:nvPr/>
        </p:nvGraphicFramePr>
        <p:xfrm>
          <a:off x="800000" y="2222750"/>
          <a:ext cx="7544000" cy="1737756"/>
        </p:xfrm>
        <a:graphic>
          <a:graphicData uri="http://schemas.openxmlformats.org/drawingml/2006/table">
            <a:tbl>
              <a:tblPr>
                <a:noFill/>
                <a:tableStyleId>{574DD681-9092-4876-AAA7-30827AB48067}</a:tableStyleId>
              </a:tblPr>
              <a:tblGrid>
                <a:gridCol w="2408225">
                  <a:extLst>
                    <a:ext uri="{9D8B030D-6E8A-4147-A177-3AD203B41FA5}">
                      <a16:colId xmlns:a16="http://schemas.microsoft.com/office/drawing/2014/main" val="20000"/>
                    </a:ext>
                  </a:extLst>
                </a:gridCol>
                <a:gridCol w="5135775">
                  <a:extLst>
                    <a:ext uri="{9D8B030D-6E8A-4147-A177-3AD203B41FA5}">
                      <a16:colId xmlns:a16="http://schemas.microsoft.com/office/drawing/2014/main" val="20001"/>
                    </a:ext>
                  </a:extLst>
                </a:gridCol>
              </a:tblGrid>
              <a:tr h="407425">
                <a:tc>
                  <a:txBody>
                    <a:bodyPr/>
                    <a:lstStyle/>
                    <a:p>
                      <a:pPr marL="0" marR="0" lvl="0" indent="0" algn="ctr" rtl="0">
                        <a:lnSpc>
                          <a:spcPct val="115000"/>
                        </a:lnSpc>
                        <a:spcBef>
                          <a:spcPts val="0"/>
                        </a:spcBef>
                        <a:spcAft>
                          <a:spcPts val="0"/>
                        </a:spcAft>
                        <a:buClr>
                          <a:srgbClr val="000000"/>
                        </a:buClr>
                        <a:buSzPts val="1600"/>
                        <a:buFont typeface="Arial"/>
                        <a:buNone/>
                      </a:pPr>
                      <a:r>
                        <a:rPr lang="es" sz="1600" b="1" u="none" strike="noStrike" cap="none">
                          <a:latin typeface="DM Sans"/>
                          <a:ea typeface="DM Sans"/>
                          <a:cs typeface="DM Sans"/>
                          <a:sym typeface="DM Sans"/>
                        </a:rPr>
                        <a:t>Propiedad</a:t>
                      </a:r>
                      <a:endParaRPr sz="1600" b="1" u="none" strike="noStrike" cap="none">
                        <a:latin typeface="DM Sans"/>
                        <a:ea typeface="DM Sans"/>
                        <a:cs typeface="DM Sans"/>
                        <a:sym typeface="DM Sans"/>
                      </a:endParaRPr>
                    </a:p>
                  </a:txBody>
                  <a:tcPr marL="63500" marR="63500" marT="63500" marB="63500">
                    <a:solidFill>
                      <a:srgbClr val="DDDDDD"/>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es" sz="1600" b="1" u="none" strike="noStrike" cap="none">
                          <a:latin typeface="DM Sans"/>
                          <a:ea typeface="DM Sans"/>
                          <a:cs typeface="DM Sans"/>
                          <a:sym typeface="DM Sans"/>
                        </a:rPr>
                        <a:t>Descripción</a:t>
                      </a:r>
                      <a:endParaRPr sz="1600" b="1" u="none" strike="noStrike" cap="none">
                        <a:latin typeface="DM Sans"/>
                        <a:ea typeface="DM Sans"/>
                        <a:cs typeface="DM Sans"/>
                        <a:sym typeface="DM Sans"/>
                      </a:endParaRPr>
                    </a:p>
                  </a:txBody>
                  <a:tcPr marL="63500" marR="63500" marT="63500" marB="63500">
                    <a:solidFill>
                      <a:srgbClr val="DDDDDD"/>
                    </a:solidFill>
                  </a:tcPr>
                </a:tc>
                <a:extLst>
                  <a:ext uri="{0D108BD9-81ED-4DB2-BD59-A6C34878D82A}">
                    <a16:rowId xmlns:a16="http://schemas.microsoft.com/office/drawing/2014/main" val="10000"/>
                  </a:ext>
                </a:extLst>
              </a:tr>
              <a:tr h="637450">
                <a:tc>
                  <a:txBody>
                    <a:bodyPr/>
                    <a:lstStyle/>
                    <a:p>
                      <a:pPr marL="0" marR="0" lvl="0" indent="0" algn="ctr" rtl="0">
                        <a:lnSpc>
                          <a:spcPct val="115000"/>
                        </a:lnSpc>
                        <a:spcBef>
                          <a:spcPts val="0"/>
                        </a:spcBef>
                        <a:spcAft>
                          <a:spcPts val="0"/>
                        </a:spcAft>
                        <a:buClr>
                          <a:srgbClr val="000000"/>
                        </a:buClr>
                        <a:buSzPts val="1600"/>
                        <a:buFont typeface="Arial"/>
                        <a:buNone/>
                      </a:pPr>
                      <a:r>
                        <a:rPr lang="es" sz="1600" i="1" u="none" strike="noStrike" cap="none">
                          <a:latin typeface="DM Sans"/>
                          <a:ea typeface="DM Sans"/>
                          <a:cs typeface="DM Sans"/>
                          <a:sym typeface="DM Sans"/>
                        </a:rPr>
                        <a:t>grid-template-columns</a:t>
                      </a:r>
                      <a:endParaRPr sz="1600" i="1" u="none" strike="noStrike" cap="none">
                        <a:latin typeface="DM Sans"/>
                        <a:ea typeface="DM Sans"/>
                        <a:cs typeface="DM Sans"/>
                        <a:sym typeface="DM Sans"/>
                      </a:endParaRPr>
                    </a:p>
                  </a:txBody>
                  <a:tcPr marL="63500" marR="63500" marT="63500" marB="63500"/>
                </a:tc>
                <a:tc>
                  <a:txBody>
                    <a:bodyPr/>
                    <a:lstStyle/>
                    <a:p>
                      <a:pPr marL="0" marR="0" lvl="0" indent="0" algn="ctr" rtl="0">
                        <a:lnSpc>
                          <a:spcPct val="115000"/>
                        </a:lnSpc>
                        <a:spcBef>
                          <a:spcPts val="0"/>
                        </a:spcBef>
                        <a:spcAft>
                          <a:spcPts val="0"/>
                        </a:spcAft>
                        <a:buClr>
                          <a:srgbClr val="000000"/>
                        </a:buClr>
                        <a:buSzPts val="1600"/>
                        <a:buFont typeface="Arial"/>
                        <a:buNone/>
                      </a:pPr>
                      <a:r>
                        <a:rPr lang="es" sz="1600" u="none" strike="noStrike" cap="none">
                          <a:latin typeface="DM Sans"/>
                          <a:ea typeface="DM Sans"/>
                          <a:cs typeface="DM Sans"/>
                          <a:sym typeface="DM Sans"/>
                        </a:rPr>
                        <a:t>Establece el tamaño de las columnas (eje horizontal).</a:t>
                      </a:r>
                      <a:endParaRPr sz="1600" u="none" strike="noStrike" cap="none">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1600"/>
                        <a:buFont typeface="Arial"/>
                        <a:buNone/>
                      </a:pPr>
                      <a:endParaRPr sz="1600" u="none" strike="noStrike" cap="none">
                        <a:latin typeface="DM Sans"/>
                        <a:ea typeface="DM Sans"/>
                        <a:cs typeface="DM Sans"/>
                        <a:sym typeface="DM Sans"/>
                      </a:endParaRPr>
                    </a:p>
                  </a:txBody>
                  <a:tcPr marL="63500" marR="63500" marT="63500" marB="63500"/>
                </a:tc>
                <a:extLst>
                  <a:ext uri="{0D108BD9-81ED-4DB2-BD59-A6C34878D82A}">
                    <a16:rowId xmlns:a16="http://schemas.microsoft.com/office/drawing/2014/main" val="10001"/>
                  </a:ext>
                </a:extLst>
              </a:tr>
              <a:tr h="679075">
                <a:tc>
                  <a:txBody>
                    <a:bodyPr/>
                    <a:lstStyle/>
                    <a:p>
                      <a:pPr marL="0" marR="0" lvl="0" indent="0" algn="ctr" rtl="0">
                        <a:lnSpc>
                          <a:spcPct val="115000"/>
                        </a:lnSpc>
                        <a:spcBef>
                          <a:spcPts val="0"/>
                        </a:spcBef>
                        <a:spcAft>
                          <a:spcPts val="0"/>
                        </a:spcAft>
                        <a:buClr>
                          <a:srgbClr val="000000"/>
                        </a:buClr>
                        <a:buSzPts val="1600"/>
                        <a:buFont typeface="Arial"/>
                        <a:buNone/>
                      </a:pPr>
                      <a:r>
                        <a:rPr lang="es" sz="1600" i="1" u="none" strike="noStrike" cap="none">
                          <a:latin typeface="DM Sans"/>
                          <a:ea typeface="DM Sans"/>
                          <a:cs typeface="DM Sans"/>
                          <a:sym typeface="DM Sans"/>
                        </a:rPr>
                        <a:t>grid-template-rows</a:t>
                      </a:r>
                      <a:endParaRPr sz="1600" i="1" u="none" strike="noStrike" cap="none">
                        <a:latin typeface="DM Sans"/>
                        <a:ea typeface="DM Sans"/>
                        <a:cs typeface="DM Sans"/>
                        <a:sym typeface="DM Sans"/>
                      </a:endParaRPr>
                    </a:p>
                  </a:txBody>
                  <a:tcPr marL="63500" marR="63500" marT="63500" marB="63500"/>
                </a:tc>
                <a:tc>
                  <a:txBody>
                    <a:bodyPr/>
                    <a:lstStyle/>
                    <a:p>
                      <a:pPr marL="0" marR="0" lvl="0" indent="0" algn="ctr" rtl="0">
                        <a:lnSpc>
                          <a:spcPct val="115000"/>
                        </a:lnSpc>
                        <a:spcBef>
                          <a:spcPts val="0"/>
                        </a:spcBef>
                        <a:spcAft>
                          <a:spcPts val="0"/>
                        </a:spcAft>
                        <a:buClr>
                          <a:srgbClr val="000000"/>
                        </a:buClr>
                        <a:buSzPts val="1600"/>
                        <a:buFont typeface="Arial"/>
                        <a:buNone/>
                      </a:pPr>
                      <a:r>
                        <a:rPr lang="es" sz="1600" u="none" strike="noStrike" cap="none">
                          <a:latin typeface="DM Sans"/>
                          <a:ea typeface="DM Sans"/>
                          <a:cs typeface="DM Sans"/>
                          <a:sym typeface="DM Sans"/>
                        </a:rPr>
                        <a:t>Establece el tamaño de las filas (eje vertical).</a:t>
                      </a:r>
                      <a:endParaRPr sz="1600" u="none" strike="noStrike" cap="none">
                        <a:latin typeface="DM Sans"/>
                        <a:ea typeface="DM Sans"/>
                        <a:cs typeface="DM Sans"/>
                        <a:sym typeface="DM Sans"/>
                      </a:endParaRPr>
                    </a:p>
                  </a:txBody>
                  <a:tcPr marL="63500" marR="63500" marT="63500" marB="63500"/>
                </a:tc>
                <a:extLst>
                  <a:ext uri="{0D108BD9-81ED-4DB2-BD59-A6C34878D82A}">
                    <a16:rowId xmlns:a16="http://schemas.microsoft.com/office/drawing/2014/main" val="10002"/>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3"/>
          <p:cNvSpPr txBox="1"/>
          <p:nvPr/>
        </p:nvSpPr>
        <p:spPr>
          <a:xfrm>
            <a:off x="475500" y="468275"/>
            <a:ext cx="74037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Filas y columnas explícitas</a:t>
            </a:r>
            <a:endParaRPr sz="4000" b="1">
              <a:solidFill>
                <a:schemeClr val="dk1"/>
              </a:solidFill>
              <a:latin typeface="DM Sans"/>
              <a:ea typeface="DM Sans"/>
              <a:cs typeface="DM Sans"/>
              <a:sym typeface="DM Sans"/>
            </a:endParaRPr>
          </a:p>
        </p:txBody>
      </p:sp>
      <p:pic>
        <p:nvPicPr>
          <p:cNvPr id="265" name="Google Shape;265;p43"/>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266" name="Google Shape;266;p43"/>
          <p:cNvGrpSpPr/>
          <p:nvPr/>
        </p:nvGrpSpPr>
        <p:grpSpPr>
          <a:xfrm>
            <a:off x="7941139" y="468273"/>
            <a:ext cx="738900" cy="738900"/>
            <a:chOff x="473351" y="619523"/>
            <a:chExt cx="738900" cy="738900"/>
          </a:xfrm>
        </p:grpSpPr>
        <p:sp>
          <p:nvSpPr>
            <p:cNvPr id="267" name="Google Shape;267;p4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8" name="Google Shape;268;p43"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
        <p:nvSpPr>
          <p:cNvPr id="269" name="Google Shape;269;p43"/>
          <p:cNvSpPr txBox="1"/>
          <p:nvPr/>
        </p:nvSpPr>
        <p:spPr>
          <a:xfrm>
            <a:off x="1000800" y="1459213"/>
            <a:ext cx="6878400" cy="6978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500"/>
              <a:buFont typeface="Arial"/>
              <a:buNone/>
            </a:pPr>
            <a:r>
              <a:rPr lang="es" sz="1350">
                <a:highlight>
                  <a:schemeClr val="accent6"/>
                </a:highlight>
                <a:latin typeface="DM Sans"/>
                <a:ea typeface="DM Sans"/>
                <a:cs typeface="DM Sans"/>
                <a:sym typeface="DM Sans"/>
              </a:rPr>
              <a:t>👀 Veamos la forma más simple de crear una grilla, especificando cuántas columnas y filas queremos. Lo haremos usando el html declarado anteriormente. </a:t>
            </a:r>
            <a:endParaRPr sz="1350" i="0" u="none" strike="noStrike" cap="none">
              <a:solidFill>
                <a:srgbClr val="000000"/>
              </a:solidFill>
              <a:highlight>
                <a:schemeClr val="accent6"/>
              </a:highlight>
              <a:latin typeface="DM Sans"/>
              <a:ea typeface="DM Sans"/>
              <a:cs typeface="DM Sans"/>
              <a:sym typeface="DM Sans"/>
            </a:endParaRPr>
          </a:p>
        </p:txBody>
      </p:sp>
      <p:sp>
        <p:nvSpPr>
          <p:cNvPr id="270" name="Google Shape;270;p43"/>
          <p:cNvSpPr txBox="1"/>
          <p:nvPr/>
        </p:nvSpPr>
        <p:spPr>
          <a:xfrm>
            <a:off x="1540200" y="2260425"/>
            <a:ext cx="5799600" cy="21594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25000"/>
              </a:lnSpc>
              <a:spcBef>
                <a:spcPts val="0"/>
              </a:spcBef>
              <a:spcAft>
                <a:spcPts val="0"/>
              </a:spcAft>
              <a:buClr>
                <a:srgbClr val="000000"/>
              </a:buClr>
              <a:buSzPts val="1100"/>
              <a:buFont typeface="Arial"/>
              <a:buNone/>
            </a:pPr>
            <a:r>
              <a:rPr lang="es" sz="1400" b="0" i="0" u="none" strike="noStrike" cap="none">
                <a:solidFill>
                  <a:srgbClr val="800000"/>
                </a:solidFill>
                <a:latin typeface="Consolas"/>
                <a:ea typeface="Consolas"/>
                <a:cs typeface="Consolas"/>
                <a:sym typeface="Consolas"/>
              </a:rPr>
              <a:t>.grid-conta</a:t>
            </a:r>
            <a:r>
              <a:rPr lang="es">
                <a:solidFill>
                  <a:srgbClr val="800000"/>
                </a:solidFill>
                <a:latin typeface="Consolas"/>
                <a:ea typeface="Consolas"/>
                <a:cs typeface="Consolas"/>
                <a:sym typeface="Consolas"/>
              </a:rPr>
              <a:t>in</a:t>
            </a:r>
            <a:r>
              <a:rPr lang="es" sz="1400" b="0" i="0" u="none" strike="noStrike" cap="none">
                <a:solidFill>
                  <a:srgbClr val="800000"/>
                </a:solidFill>
                <a:latin typeface="Consolas"/>
                <a:ea typeface="Consolas"/>
                <a:cs typeface="Consolas"/>
                <a:sym typeface="Consolas"/>
              </a:rPr>
              <a:t>er</a:t>
            </a:r>
            <a:r>
              <a:rPr lang="es" sz="1400" b="0" i="0" u="none" strike="noStrike" cap="none">
                <a:solidFill>
                  <a:srgbClr val="000000"/>
                </a:solidFill>
                <a:latin typeface="Consolas"/>
                <a:ea typeface="Consolas"/>
                <a:cs typeface="Consolas"/>
                <a:sym typeface="Consolas"/>
              </a:rPr>
              <a:t> {</a:t>
            </a:r>
            <a:endParaRPr sz="1400" b="0" i="0" u="none" strike="noStrike" cap="none">
              <a:solidFill>
                <a:srgbClr val="000000"/>
              </a:solidFill>
              <a:latin typeface="Consolas"/>
              <a:ea typeface="Consolas"/>
              <a:cs typeface="Consolas"/>
              <a:sym typeface="Consolas"/>
            </a:endParaRPr>
          </a:p>
          <a:p>
            <a:pPr marL="0" marR="0" lvl="0" indent="457200" algn="l" rtl="0">
              <a:lnSpc>
                <a:spcPct val="125000"/>
              </a:lnSpc>
              <a:spcBef>
                <a:spcPts val="0"/>
              </a:spcBef>
              <a:spcAft>
                <a:spcPts val="0"/>
              </a:spcAft>
              <a:buClr>
                <a:srgbClr val="000000"/>
              </a:buClr>
              <a:buSzPts val="1100"/>
              <a:buFont typeface="Arial"/>
              <a:buNone/>
            </a:pPr>
            <a:r>
              <a:rPr lang="es" sz="1400" b="0" i="0" u="none" strike="noStrike" cap="none">
                <a:solidFill>
                  <a:srgbClr val="FF0000"/>
                </a:solidFill>
                <a:latin typeface="Consolas"/>
                <a:ea typeface="Consolas"/>
                <a:cs typeface="Consolas"/>
                <a:sym typeface="Consolas"/>
              </a:rPr>
              <a:t>display</a:t>
            </a: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0451A5"/>
                </a:solidFill>
                <a:latin typeface="Consolas"/>
                <a:ea typeface="Consolas"/>
                <a:cs typeface="Consolas"/>
                <a:sym typeface="Consolas"/>
              </a:rPr>
              <a:t>grid</a:t>
            </a:r>
            <a:r>
              <a:rPr lang="es" sz="1400" b="0" i="0" u="none" strike="noStrike" cap="none">
                <a:solidFill>
                  <a:srgbClr val="000000"/>
                </a:solidFill>
                <a:latin typeface="Consolas"/>
                <a:ea typeface="Consolas"/>
                <a:cs typeface="Consolas"/>
                <a:sym typeface="Consolas"/>
              </a:rPr>
              <a:t>;  </a:t>
            </a:r>
            <a:br>
              <a:rPr lang="es" sz="1400" b="0" i="0" u="none" strike="noStrike" cap="none">
                <a:solidFill>
                  <a:srgbClr val="000000"/>
                </a:solidFill>
                <a:latin typeface="Consolas"/>
                <a:ea typeface="Consolas"/>
                <a:cs typeface="Consolas"/>
                <a:sym typeface="Consolas"/>
              </a:rPr>
            </a:b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FF0000"/>
                </a:solidFill>
                <a:latin typeface="Consolas"/>
                <a:ea typeface="Consolas"/>
                <a:cs typeface="Consolas"/>
                <a:sym typeface="Consolas"/>
              </a:rPr>
              <a:t>grid-template-columns</a:t>
            </a: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09885A"/>
                </a:solidFill>
                <a:latin typeface="Consolas"/>
                <a:ea typeface="Consolas"/>
                <a:cs typeface="Consolas"/>
                <a:sym typeface="Consolas"/>
              </a:rPr>
              <a:t>300px</a:t>
            </a: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09885A"/>
                </a:solidFill>
                <a:latin typeface="Consolas"/>
                <a:ea typeface="Consolas"/>
                <a:cs typeface="Consolas"/>
                <a:sym typeface="Consolas"/>
              </a:rPr>
              <a:t>100px</a:t>
            </a:r>
            <a:r>
              <a:rPr lang="es" sz="1400" b="0" i="0" u="none" strike="noStrike" cap="none">
                <a:solidFill>
                  <a:srgbClr val="000000"/>
                </a:solidFill>
                <a:latin typeface="Consolas"/>
                <a:ea typeface="Consolas"/>
                <a:cs typeface="Consolas"/>
                <a:sym typeface="Consolas"/>
              </a:rPr>
              <a:t>; </a:t>
            </a:r>
            <a:r>
              <a:rPr lang="es">
                <a:solidFill>
                  <a:srgbClr val="008000"/>
                </a:solidFill>
                <a:latin typeface="Consolas"/>
                <a:ea typeface="Consolas"/>
                <a:cs typeface="Consolas"/>
                <a:sym typeface="Consolas"/>
              </a:rPr>
              <a:t>/* 2 columnas */</a:t>
            </a:r>
            <a:endParaRPr sz="1400" b="0" i="0" u="none" strike="noStrike" cap="none">
              <a:solidFill>
                <a:srgbClr val="008000"/>
              </a:solidFill>
              <a:latin typeface="Consolas"/>
              <a:ea typeface="Consolas"/>
              <a:cs typeface="Consolas"/>
              <a:sym typeface="Consolas"/>
            </a:endParaRPr>
          </a:p>
          <a:p>
            <a:pPr marL="0" marR="0" lvl="0" indent="457200" algn="l" rtl="0">
              <a:lnSpc>
                <a:spcPct val="125000"/>
              </a:lnSpc>
              <a:spcBef>
                <a:spcPts val="0"/>
              </a:spcBef>
              <a:spcAft>
                <a:spcPts val="0"/>
              </a:spcAft>
              <a:buClr>
                <a:srgbClr val="000000"/>
              </a:buClr>
              <a:buSzPts val="1100"/>
              <a:buFont typeface="Arial"/>
              <a:buNone/>
            </a:pPr>
            <a:r>
              <a:rPr lang="es" sz="1400" b="0" i="0" u="none" strike="noStrike" cap="none">
                <a:solidFill>
                  <a:srgbClr val="FF0000"/>
                </a:solidFill>
                <a:latin typeface="Consolas"/>
                <a:ea typeface="Consolas"/>
                <a:cs typeface="Consolas"/>
                <a:sym typeface="Consolas"/>
              </a:rPr>
              <a:t>grid-template-rows</a:t>
            </a: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09885A"/>
                </a:solidFill>
                <a:latin typeface="Consolas"/>
                <a:ea typeface="Consolas"/>
                <a:cs typeface="Consolas"/>
                <a:sym typeface="Consolas"/>
              </a:rPr>
              <a:t>40px</a:t>
            </a: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09885A"/>
                </a:solidFill>
                <a:latin typeface="Consolas"/>
                <a:ea typeface="Consolas"/>
                <a:cs typeface="Consolas"/>
                <a:sym typeface="Consolas"/>
              </a:rPr>
              <a:t>100px</a:t>
            </a:r>
            <a:r>
              <a:rPr lang="es" sz="1400" b="0" i="0" u="none" strike="noStrike" cap="none">
                <a:solidFill>
                  <a:srgbClr val="000000"/>
                </a:solidFill>
                <a:latin typeface="Consolas"/>
                <a:ea typeface="Consolas"/>
                <a:cs typeface="Consolas"/>
                <a:sym typeface="Consolas"/>
              </a:rPr>
              <a:t>; </a:t>
            </a:r>
            <a:r>
              <a:rPr lang="es">
                <a:solidFill>
                  <a:srgbClr val="008000"/>
                </a:solidFill>
                <a:latin typeface="Consolas"/>
                <a:ea typeface="Consolas"/>
                <a:cs typeface="Consolas"/>
                <a:sym typeface="Consolas"/>
              </a:rPr>
              <a:t>/* 2 filas */</a:t>
            </a:r>
            <a:endParaRPr sz="1400" b="0" i="0" u="none" strike="noStrike" cap="none">
              <a:solidFill>
                <a:srgbClr val="008000"/>
              </a:solidFill>
              <a:latin typeface="Consolas"/>
              <a:ea typeface="Consolas"/>
              <a:cs typeface="Consolas"/>
              <a:sym typeface="Consolas"/>
            </a:endParaRPr>
          </a:p>
          <a:p>
            <a:pPr marL="0" marR="0" lvl="0" indent="0" algn="l" rtl="0">
              <a:lnSpc>
                <a:spcPct val="125000"/>
              </a:lnSpc>
              <a:spcBef>
                <a:spcPts val="0"/>
              </a:spcBef>
              <a:spcAft>
                <a:spcPts val="0"/>
              </a:spcAft>
              <a:buClr>
                <a:srgbClr val="000000"/>
              </a:buClr>
              <a:buSzPts val="1100"/>
              <a:buFont typeface="Arial"/>
              <a:buNone/>
            </a:pPr>
            <a:r>
              <a:rPr lang="es" sz="14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0" marR="0" lvl="0" indent="0" algn="just" rtl="0">
              <a:lnSpc>
                <a:spcPct val="125000"/>
              </a:lnSpc>
              <a:spcBef>
                <a:spcPts val="0"/>
              </a:spcBef>
              <a:spcAft>
                <a:spcPts val="0"/>
              </a:spcAft>
              <a:buClr>
                <a:srgbClr val="000000"/>
              </a:buClr>
              <a:buSzPts val="1400"/>
              <a:buFont typeface="Arial"/>
              <a:buNone/>
            </a:pPr>
            <a:endParaRPr sz="1400" b="0" i="0" u="none" strike="noStrike" cap="none">
              <a:solidFill>
                <a:srgbClr val="D7BA7D"/>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4"/>
          <p:cNvSpPr txBox="1"/>
          <p:nvPr/>
        </p:nvSpPr>
        <p:spPr>
          <a:xfrm>
            <a:off x="475500" y="468275"/>
            <a:ext cx="74037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Filas y columnas explícitas</a:t>
            </a:r>
            <a:endParaRPr sz="4000" b="1">
              <a:solidFill>
                <a:schemeClr val="dk1"/>
              </a:solidFill>
              <a:latin typeface="DM Sans"/>
              <a:ea typeface="DM Sans"/>
              <a:cs typeface="DM Sans"/>
              <a:sym typeface="DM Sans"/>
            </a:endParaRPr>
          </a:p>
        </p:txBody>
      </p:sp>
      <p:pic>
        <p:nvPicPr>
          <p:cNvPr id="276" name="Google Shape;276;p44"/>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277" name="Google Shape;277;p44"/>
          <p:cNvPicPr preferRelativeResize="0"/>
          <p:nvPr/>
        </p:nvPicPr>
        <p:blipFill rotWithShape="1">
          <a:blip r:embed="rId4">
            <a:alphaModFix/>
          </a:blip>
          <a:srcRect/>
          <a:stretch/>
        </p:blipFill>
        <p:spPr>
          <a:xfrm>
            <a:off x="551700" y="1184413"/>
            <a:ext cx="8055850" cy="33955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5"/>
          <p:cNvSpPr txBox="1"/>
          <p:nvPr/>
        </p:nvSpPr>
        <p:spPr>
          <a:xfrm>
            <a:off x="475500" y="468275"/>
            <a:ext cx="74037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Filas y columnas explícitas</a:t>
            </a:r>
            <a:endParaRPr sz="4000" b="1">
              <a:solidFill>
                <a:schemeClr val="dk1"/>
              </a:solidFill>
              <a:latin typeface="DM Sans"/>
              <a:ea typeface="DM Sans"/>
              <a:cs typeface="DM Sans"/>
              <a:sym typeface="DM Sans"/>
            </a:endParaRPr>
          </a:p>
        </p:txBody>
      </p:sp>
      <p:pic>
        <p:nvPicPr>
          <p:cNvPr id="283" name="Google Shape;283;p45"/>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284" name="Google Shape;284;p45"/>
          <p:cNvGrpSpPr/>
          <p:nvPr/>
        </p:nvGrpSpPr>
        <p:grpSpPr>
          <a:xfrm>
            <a:off x="7941139" y="468273"/>
            <a:ext cx="738900" cy="738900"/>
            <a:chOff x="473351" y="619523"/>
            <a:chExt cx="738900" cy="738900"/>
          </a:xfrm>
        </p:grpSpPr>
        <p:sp>
          <p:nvSpPr>
            <p:cNvPr id="285" name="Google Shape;285;p45"/>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6" name="Google Shape;286;p45"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
        <p:nvSpPr>
          <p:cNvPr id="287" name="Google Shape;287;p45"/>
          <p:cNvSpPr txBox="1"/>
          <p:nvPr/>
        </p:nvSpPr>
        <p:spPr>
          <a:xfrm>
            <a:off x="1132800" y="3721063"/>
            <a:ext cx="6878400" cy="6978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Nota: también es posible utilizar otras unidades y combinarlas, como porcentajes o la palabra clave auto (que obtiene el tamaño restante).</a:t>
            </a: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1500"/>
              <a:buFont typeface="Arial"/>
              <a:buNone/>
            </a:pPr>
            <a:endParaRPr sz="1350">
              <a:highlight>
                <a:schemeClr val="accent6"/>
              </a:highlight>
              <a:latin typeface="DM Sans"/>
              <a:ea typeface="DM Sans"/>
              <a:cs typeface="DM Sans"/>
              <a:sym typeface="DM Sans"/>
            </a:endParaRPr>
          </a:p>
        </p:txBody>
      </p:sp>
      <p:sp>
        <p:nvSpPr>
          <p:cNvPr id="288" name="Google Shape;288;p45"/>
          <p:cNvSpPr txBox="1"/>
          <p:nvPr/>
        </p:nvSpPr>
        <p:spPr>
          <a:xfrm>
            <a:off x="475500" y="1207175"/>
            <a:ext cx="6666000" cy="392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 sz="1350">
                <a:solidFill>
                  <a:schemeClr val="dk1"/>
                </a:solidFill>
                <a:latin typeface="DM Sans"/>
                <a:ea typeface="DM Sans"/>
                <a:cs typeface="DM Sans"/>
                <a:sym typeface="DM Sans"/>
              </a:rPr>
              <a:t>Unidad creada para ser usada en grid ( </a:t>
            </a:r>
            <a:r>
              <a:rPr lang="es" sz="1350">
                <a:solidFill>
                  <a:srgbClr val="FF0000"/>
                </a:solidFill>
                <a:latin typeface="DM Sans"/>
                <a:ea typeface="DM Sans"/>
                <a:cs typeface="DM Sans"/>
                <a:sym typeface="DM Sans"/>
              </a:rPr>
              <a:t>fr (fraction)</a:t>
            </a:r>
            <a:r>
              <a:rPr lang="es" sz="1350">
                <a:solidFill>
                  <a:schemeClr val="dk1"/>
                </a:solidFill>
                <a:latin typeface="DM Sans"/>
                <a:ea typeface="DM Sans"/>
                <a:cs typeface="DM Sans"/>
                <a:sym typeface="DM Sans"/>
              </a:rPr>
              <a:t> )</a:t>
            </a:r>
            <a:endParaRPr sz="1350">
              <a:latin typeface="DM Sans"/>
              <a:ea typeface="DM Sans"/>
              <a:cs typeface="DM Sans"/>
              <a:sym typeface="DM Sans"/>
            </a:endParaRPr>
          </a:p>
        </p:txBody>
      </p:sp>
      <p:sp>
        <p:nvSpPr>
          <p:cNvPr id="289" name="Google Shape;289;p45"/>
          <p:cNvSpPr txBox="1"/>
          <p:nvPr/>
        </p:nvSpPr>
        <p:spPr>
          <a:xfrm>
            <a:off x="726050" y="1865275"/>
            <a:ext cx="7774200" cy="15336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25000"/>
              </a:lnSpc>
              <a:spcBef>
                <a:spcPts val="0"/>
              </a:spcBef>
              <a:spcAft>
                <a:spcPts val="0"/>
              </a:spcAft>
              <a:buClr>
                <a:srgbClr val="000000"/>
              </a:buClr>
              <a:buSzPts val="1400"/>
              <a:buFont typeface="Arial"/>
              <a:buNone/>
            </a:pPr>
            <a:r>
              <a:rPr lang="es" sz="1400" b="0" i="0" u="none" strike="noStrike" cap="none">
                <a:solidFill>
                  <a:srgbClr val="800000"/>
                </a:solidFill>
                <a:latin typeface="Consolas"/>
                <a:ea typeface="Consolas"/>
                <a:cs typeface="Consolas"/>
                <a:sym typeface="Consolas"/>
              </a:rPr>
              <a:t>.grid-container</a:t>
            </a:r>
            <a:r>
              <a:rPr lang="es" sz="1400" b="0" i="0" u="none" strike="noStrike" cap="none">
                <a:solidFill>
                  <a:srgbClr val="000000"/>
                </a:solidFill>
                <a:latin typeface="Consolas"/>
                <a:ea typeface="Consolas"/>
                <a:cs typeface="Consolas"/>
                <a:sym typeface="Consolas"/>
              </a:rPr>
              <a:t> {</a:t>
            </a:r>
            <a:endParaRPr sz="1400" b="0" i="0" u="none" strike="noStrike" cap="none">
              <a:solidFill>
                <a:srgbClr val="000000"/>
              </a:solidFill>
              <a:latin typeface="Consolas"/>
              <a:ea typeface="Consolas"/>
              <a:cs typeface="Consolas"/>
              <a:sym typeface="Consolas"/>
            </a:endParaRPr>
          </a:p>
          <a:p>
            <a:pPr marL="0" marR="0" lvl="0" indent="457200" algn="l" rtl="0">
              <a:lnSpc>
                <a:spcPct val="125000"/>
              </a:lnSpc>
              <a:spcBef>
                <a:spcPts val="0"/>
              </a:spcBef>
              <a:spcAft>
                <a:spcPts val="0"/>
              </a:spcAft>
              <a:buClr>
                <a:srgbClr val="000000"/>
              </a:buClr>
              <a:buSzPts val="1400"/>
              <a:buFont typeface="Arial"/>
              <a:buNone/>
            </a:pPr>
            <a:r>
              <a:rPr lang="es" sz="1400" b="0" i="0" u="none" strike="noStrike" cap="none">
                <a:solidFill>
                  <a:srgbClr val="FF0000"/>
                </a:solidFill>
                <a:latin typeface="Consolas"/>
                <a:ea typeface="Consolas"/>
                <a:cs typeface="Consolas"/>
                <a:sym typeface="Consolas"/>
              </a:rPr>
              <a:t>display</a:t>
            </a: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0451A5"/>
                </a:solidFill>
                <a:latin typeface="Consolas"/>
                <a:ea typeface="Consolas"/>
                <a:cs typeface="Consolas"/>
                <a:sym typeface="Consolas"/>
              </a:rPr>
              <a:t>grid</a:t>
            </a:r>
            <a:r>
              <a:rPr lang="es" sz="1400" b="0" i="0" u="none" strike="noStrike" cap="none">
                <a:solidFill>
                  <a:srgbClr val="000000"/>
                </a:solidFill>
                <a:latin typeface="Consolas"/>
                <a:ea typeface="Consolas"/>
                <a:cs typeface="Consolas"/>
                <a:sym typeface="Consolas"/>
              </a:rPr>
              <a:t>;  </a:t>
            </a:r>
            <a:br>
              <a:rPr lang="es" sz="1400" b="0" i="0" u="none" strike="noStrike" cap="none">
                <a:solidFill>
                  <a:srgbClr val="000000"/>
                </a:solidFill>
                <a:latin typeface="Consolas"/>
                <a:ea typeface="Consolas"/>
                <a:cs typeface="Consolas"/>
                <a:sym typeface="Consolas"/>
              </a:rPr>
            </a:b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FF0000"/>
                </a:solidFill>
                <a:latin typeface="Consolas"/>
                <a:ea typeface="Consolas"/>
                <a:cs typeface="Consolas"/>
                <a:sym typeface="Consolas"/>
              </a:rPr>
              <a:t>grid-template-columns</a:t>
            </a: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09885A"/>
                </a:solidFill>
                <a:latin typeface="Consolas"/>
                <a:ea typeface="Consolas"/>
                <a:cs typeface="Consolas"/>
                <a:sym typeface="Consolas"/>
              </a:rPr>
              <a:t>2fr</a:t>
            </a: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09885A"/>
                </a:solidFill>
                <a:latin typeface="Consolas"/>
                <a:ea typeface="Consolas"/>
                <a:cs typeface="Consolas"/>
                <a:sym typeface="Consolas"/>
              </a:rPr>
              <a:t>1fr</a:t>
            </a:r>
            <a:r>
              <a:rPr lang="es" sz="1400" b="0" i="0" u="none" strike="noStrike" cap="none">
                <a:solidFill>
                  <a:srgbClr val="000000"/>
                </a:solidFill>
                <a:latin typeface="Consolas"/>
                <a:ea typeface="Consolas"/>
                <a:cs typeface="Consolas"/>
                <a:sym typeface="Consolas"/>
              </a:rPr>
              <a:t>; </a:t>
            </a:r>
            <a:br>
              <a:rPr lang="es" sz="1400" b="0" i="0" u="none" strike="noStrike" cap="none">
                <a:solidFill>
                  <a:srgbClr val="000000"/>
                </a:solidFill>
                <a:latin typeface="Consolas"/>
                <a:ea typeface="Consolas"/>
                <a:cs typeface="Consolas"/>
                <a:sym typeface="Consolas"/>
              </a:rPr>
            </a:b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FF0000"/>
                </a:solidFill>
                <a:latin typeface="Consolas"/>
                <a:ea typeface="Consolas"/>
                <a:cs typeface="Consolas"/>
                <a:sym typeface="Consolas"/>
              </a:rPr>
              <a:t>grid-template-rows</a:t>
            </a: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09885A"/>
                </a:solidFill>
                <a:latin typeface="Consolas"/>
                <a:ea typeface="Consolas"/>
                <a:cs typeface="Consolas"/>
                <a:sym typeface="Consolas"/>
              </a:rPr>
              <a:t>3fr</a:t>
            </a: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09885A"/>
                </a:solidFill>
                <a:latin typeface="Consolas"/>
                <a:ea typeface="Consolas"/>
                <a:cs typeface="Consolas"/>
                <a:sym typeface="Consolas"/>
              </a:rPr>
              <a:t>1fr</a:t>
            </a:r>
            <a:r>
              <a:rPr lang="es" sz="1400" b="0" i="0" u="none" strike="noStrike" cap="none">
                <a:solidFill>
                  <a:srgbClr val="000000"/>
                </a:solidFill>
                <a:latin typeface="Consolas"/>
                <a:ea typeface="Consolas"/>
                <a:cs typeface="Consolas"/>
                <a:sym typeface="Consolas"/>
              </a:rPr>
              <a:t>; </a:t>
            </a:r>
            <a:endParaRPr sz="1400" b="0" i="0" u="none" strike="noStrike" cap="none">
              <a:solidFill>
                <a:srgbClr val="008000"/>
              </a:solidFill>
              <a:latin typeface="Consolas"/>
              <a:ea typeface="Consolas"/>
              <a:cs typeface="Consolas"/>
              <a:sym typeface="Consolas"/>
            </a:endParaRPr>
          </a:p>
          <a:p>
            <a:pPr marL="0" marR="0" lvl="0" indent="0" algn="l" rtl="0">
              <a:lnSpc>
                <a:spcPct val="125000"/>
              </a:lnSpc>
              <a:spcBef>
                <a:spcPts val="0"/>
              </a:spcBef>
              <a:spcAft>
                <a:spcPts val="0"/>
              </a:spcAft>
              <a:buClr>
                <a:srgbClr val="000000"/>
              </a:buClr>
              <a:buSzPts val="1400"/>
              <a:buFont typeface="Arial"/>
              <a:buNone/>
            </a:pPr>
            <a:r>
              <a:rPr lang="es" sz="14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0" marR="0" lvl="0" indent="0" algn="just" rtl="0">
              <a:lnSpc>
                <a:spcPct val="125000"/>
              </a:lnSpc>
              <a:spcBef>
                <a:spcPts val="0"/>
              </a:spcBef>
              <a:spcAft>
                <a:spcPts val="0"/>
              </a:spcAft>
              <a:buClr>
                <a:srgbClr val="000000"/>
              </a:buClr>
              <a:buSzPts val="1400"/>
              <a:buFont typeface="Arial"/>
              <a:buNone/>
            </a:pPr>
            <a:endParaRPr sz="1400" b="0" i="0" u="none" strike="noStrike" cap="none">
              <a:solidFill>
                <a:srgbClr val="D7BA7D"/>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6"/>
          <p:cNvSpPr txBox="1"/>
          <p:nvPr/>
        </p:nvSpPr>
        <p:spPr>
          <a:xfrm>
            <a:off x="475500" y="468275"/>
            <a:ext cx="74037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Filas y columnas explícitas</a:t>
            </a:r>
            <a:endParaRPr sz="4000" b="1">
              <a:solidFill>
                <a:schemeClr val="dk1"/>
              </a:solidFill>
              <a:latin typeface="DM Sans"/>
              <a:ea typeface="DM Sans"/>
              <a:cs typeface="DM Sans"/>
              <a:sym typeface="DM Sans"/>
            </a:endParaRPr>
          </a:p>
        </p:txBody>
      </p:sp>
      <p:pic>
        <p:nvPicPr>
          <p:cNvPr id="295" name="Google Shape;295;p4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96" name="Google Shape;296;p46"/>
          <p:cNvSpPr txBox="1"/>
          <p:nvPr/>
        </p:nvSpPr>
        <p:spPr>
          <a:xfrm>
            <a:off x="1289850" y="1377707"/>
            <a:ext cx="6878400" cy="10614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500"/>
              <a:buFont typeface="Arial"/>
              <a:buNone/>
            </a:pPr>
            <a:r>
              <a:rPr lang="es" sz="1350">
                <a:highlight>
                  <a:schemeClr val="accent6"/>
                </a:highlight>
                <a:latin typeface="DM Sans"/>
                <a:ea typeface="DM Sans"/>
                <a:cs typeface="DM Sans"/>
                <a:sym typeface="DM Sans"/>
              </a:rPr>
              <a:t>Cuadrícula de 2x2, donde el tamaño de ancho de la cuadrícula se divide en dos columnas (una el doble de tamaño que la siguiente), y el tamaño de alto de la cuadrícula se divide en dos filas, donde la primera ocupará el triple (3 fr) que la segunda (1 fr):</a:t>
            </a:r>
            <a:endParaRPr sz="1350" i="0" u="none" strike="noStrike" cap="none">
              <a:solidFill>
                <a:srgbClr val="000000"/>
              </a:solidFill>
              <a:highlight>
                <a:schemeClr val="accent6"/>
              </a:highlight>
              <a:latin typeface="DM Sans"/>
              <a:ea typeface="DM Sans"/>
              <a:cs typeface="DM Sans"/>
              <a:sym typeface="DM Sans"/>
            </a:endParaRPr>
          </a:p>
        </p:txBody>
      </p:sp>
      <p:pic>
        <p:nvPicPr>
          <p:cNvPr id="297" name="Google Shape;297;p46"/>
          <p:cNvPicPr preferRelativeResize="0"/>
          <p:nvPr/>
        </p:nvPicPr>
        <p:blipFill rotWithShape="1">
          <a:blip r:embed="rId4">
            <a:alphaModFix/>
          </a:blip>
          <a:srcRect/>
          <a:stretch/>
        </p:blipFill>
        <p:spPr>
          <a:xfrm>
            <a:off x="643800" y="2439100"/>
            <a:ext cx="7633026" cy="2140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7"/>
          <p:cNvSpPr txBox="1"/>
          <p:nvPr/>
        </p:nvSpPr>
        <p:spPr>
          <a:xfrm>
            <a:off x="475500" y="468275"/>
            <a:ext cx="74037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Filas y columnas explícitas</a:t>
            </a:r>
            <a:endParaRPr sz="4000" b="1">
              <a:solidFill>
                <a:schemeClr val="dk1"/>
              </a:solidFill>
              <a:latin typeface="DM Sans"/>
              <a:ea typeface="DM Sans"/>
              <a:cs typeface="DM Sans"/>
              <a:sym typeface="DM Sans"/>
            </a:endParaRPr>
          </a:p>
        </p:txBody>
      </p:sp>
      <p:pic>
        <p:nvPicPr>
          <p:cNvPr id="303" name="Google Shape;303;p47"/>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04" name="Google Shape;304;p47"/>
          <p:cNvGrpSpPr/>
          <p:nvPr/>
        </p:nvGrpSpPr>
        <p:grpSpPr>
          <a:xfrm>
            <a:off x="7941139" y="468273"/>
            <a:ext cx="738900" cy="738900"/>
            <a:chOff x="473351" y="619523"/>
            <a:chExt cx="738900" cy="738900"/>
          </a:xfrm>
        </p:grpSpPr>
        <p:sp>
          <p:nvSpPr>
            <p:cNvPr id="305" name="Google Shape;305;p4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 name="Google Shape;306;p47"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
        <p:nvSpPr>
          <p:cNvPr id="307" name="Google Shape;307;p47"/>
          <p:cNvSpPr txBox="1"/>
          <p:nvPr/>
        </p:nvSpPr>
        <p:spPr>
          <a:xfrm>
            <a:off x="1132800" y="1452522"/>
            <a:ext cx="6878400" cy="5019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500"/>
              <a:buFont typeface="Arial"/>
              <a:buNone/>
            </a:pPr>
            <a:r>
              <a:rPr lang="es" sz="1350">
                <a:highlight>
                  <a:schemeClr val="accent6"/>
                </a:highlight>
                <a:latin typeface="DM Sans"/>
                <a:ea typeface="DM Sans"/>
                <a:cs typeface="DM Sans"/>
                <a:sym typeface="DM Sans"/>
              </a:rPr>
              <a:t>Si necesitas hacer muchas columnas y filas iguales, puedes usar lo siguiente:</a:t>
            </a:r>
            <a:endParaRPr sz="1350" i="0" u="none" strike="noStrike" cap="none">
              <a:solidFill>
                <a:srgbClr val="000000"/>
              </a:solidFill>
              <a:highlight>
                <a:schemeClr val="accent6"/>
              </a:highlight>
              <a:latin typeface="DM Sans"/>
              <a:ea typeface="DM Sans"/>
              <a:cs typeface="DM Sans"/>
              <a:sym typeface="DM Sans"/>
            </a:endParaRPr>
          </a:p>
        </p:txBody>
      </p:sp>
      <p:sp>
        <p:nvSpPr>
          <p:cNvPr id="308" name="Google Shape;308;p47"/>
          <p:cNvSpPr txBox="1"/>
          <p:nvPr/>
        </p:nvSpPr>
        <p:spPr>
          <a:xfrm>
            <a:off x="969300" y="2246575"/>
            <a:ext cx="7205100" cy="15336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25000"/>
              </a:lnSpc>
              <a:spcBef>
                <a:spcPts val="0"/>
              </a:spcBef>
              <a:spcAft>
                <a:spcPts val="0"/>
              </a:spcAft>
              <a:buClr>
                <a:srgbClr val="000000"/>
              </a:buClr>
              <a:buSzPts val="1400"/>
              <a:buFont typeface="Arial"/>
              <a:buNone/>
            </a:pPr>
            <a:r>
              <a:rPr lang="es" sz="1400" b="0" i="0" u="none" strike="noStrike" cap="none">
                <a:solidFill>
                  <a:srgbClr val="800000"/>
                </a:solidFill>
                <a:latin typeface="Consolas"/>
                <a:ea typeface="Consolas"/>
                <a:cs typeface="Consolas"/>
                <a:sym typeface="Consolas"/>
              </a:rPr>
              <a:t>.grid-container</a:t>
            </a:r>
            <a:r>
              <a:rPr lang="es" sz="1400" b="0" i="0" u="none" strike="noStrike" cap="none">
                <a:solidFill>
                  <a:srgbClr val="000000"/>
                </a:solidFill>
                <a:latin typeface="Consolas"/>
                <a:ea typeface="Consolas"/>
                <a:cs typeface="Consolas"/>
                <a:sym typeface="Consolas"/>
              </a:rPr>
              <a:t> {</a:t>
            </a:r>
            <a:endParaRPr sz="1400" b="0" i="0" u="none" strike="noStrike" cap="none">
              <a:solidFill>
                <a:srgbClr val="000000"/>
              </a:solidFill>
              <a:latin typeface="Consolas"/>
              <a:ea typeface="Consolas"/>
              <a:cs typeface="Consolas"/>
              <a:sym typeface="Consolas"/>
            </a:endParaRPr>
          </a:p>
          <a:p>
            <a:pPr marL="0" marR="0" lvl="0" indent="457200" algn="l" rtl="0">
              <a:lnSpc>
                <a:spcPct val="125000"/>
              </a:lnSpc>
              <a:spcBef>
                <a:spcPts val="0"/>
              </a:spcBef>
              <a:spcAft>
                <a:spcPts val="0"/>
              </a:spcAft>
              <a:buClr>
                <a:srgbClr val="000000"/>
              </a:buClr>
              <a:buSzPts val="1400"/>
              <a:buFont typeface="Arial"/>
              <a:buNone/>
            </a:pPr>
            <a:r>
              <a:rPr lang="es" sz="1400" b="0" i="0" u="none" strike="noStrike" cap="none">
                <a:solidFill>
                  <a:srgbClr val="FF0000"/>
                </a:solidFill>
                <a:latin typeface="Consolas"/>
                <a:ea typeface="Consolas"/>
                <a:cs typeface="Consolas"/>
                <a:sym typeface="Consolas"/>
              </a:rPr>
              <a:t>display</a:t>
            </a: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0451A5"/>
                </a:solidFill>
                <a:latin typeface="Consolas"/>
                <a:ea typeface="Consolas"/>
                <a:cs typeface="Consolas"/>
                <a:sym typeface="Consolas"/>
              </a:rPr>
              <a:t>grid</a:t>
            </a:r>
            <a:r>
              <a:rPr lang="es" sz="1400" b="0" i="0" u="none" strike="noStrike" cap="none">
                <a:solidFill>
                  <a:srgbClr val="000000"/>
                </a:solidFill>
                <a:latin typeface="Consolas"/>
                <a:ea typeface="Consolas"/>
                <a:cs typeface="Consolas"/>
                <a:sym typeface="Consolas"/>
              </a:rPr>
              <a:t>;  </a:t>
            </a:r>
            <a:br>
              <a:rPr lang="es" sz="1400" b="0" i="0" u="none" strike="noStrike" cap="none">
                <a:solidFill>
                  <a:srgbClr val="000000"/>
                </a:solidFill>
                <a:latin typeface="Consolas"/>
                <a:ea typeface="Consolas"/>
                <a:cs typeface="Consolas"/>
                <a:sym typeface="Consolas"/>
              </a:rPr>
            </a:b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FF0000"/>
                </a:solidFill>
                <a:latin typeface="Consolas"/>
                <a:ea typeface="Consolas"/>
                <a:cs typeface="Consolas"/>
                <a:sym typeface="Consolas"/>
              </a:rPr>
              <a:t>grid-template-columns</a:t>
            </a: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795E26"/>
                </a:solidFill>
                <a:latin typeface="Consolas"/>
                <a:ea typeface="Consolas"/>
                <a:cs typeface="Consolas"/>
                <a:sym typeface="Consolas"/>
              </a:rPr>
              <a:t>repeat</a:t>
            </a:r>
            <a:r>
              <a:rPr lang="es" sz="1400" b="0" i="0" u="none" strike="noStrike" cap="none">
                <a:solidFill>
                  <a:srgbClr val="000000"/>
                </a:solidFill>
                <a:latin typeface="Consolas"/>
                <a:ea typeface="Consolas"/>
                <a:cs typeface="Consolas"/>
                <a:sym typeface="Consolas"/>
              </a:rPr>
              <a:t>(</a:t>
            </a:r>
            <a:r>
              <a:rPr lang="es" sz="1400" b="0" i="0" u="none" strike="noStrike" cap="none">
                <a:solidFill>
                  <a:srgbClr val="09885A"/>
                </a:solidFill>
                <a:latin typeface="Consolas"/>
                <a:ea typeface="Consolas"/>
                <a:cs typeface="Consolas"/>
                <a:sym typeface="Consolas"/>
              </a:rPr>
              <a:t>12</a:t>
            </a: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09885A"/>
                </a:solidFill>
                <a:latin typeface="Consolas"/>
                <a:ea typeface="Consolas"/>
                <a:cs typeface="Consolas"/>
                <a:sym typeface="Consolas"/>
              </a:rPr>
              <a:t>1fr</a:t>
            </a:r>
            <a:r>
              <a:rPr lang="es" sz="14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0" marR="0" lvl="0" indent="457200" algn="l" rtl="0">
              <a:lnSpc>
                <a:spcPct val="150000"/>
              </a:lnSpc>
              <a:spcBef>
                <a:spcPts val="0"/>
              </a:spcBef>
              <a:spcAft>
                <a:spcPts val="0"/>
              </a:spcAft>
              <a:buClr>
                <a:srgbClr val="000000"/>
              </a:buClr>
              <a:buSzPts val="1400"/>
              <a:buFont typeface="Arial"/>
              <a:buNone/>
            </a:pPr>
            <a:r>
              <a:rPr lang="es" sz="1400" b="0" i="0" u="none" strike="noStrike" cap="none">
                <a:solidFill>
                  <a:srgbClr val="FF0000"/>
                </a:solidFill>
                <a:latin typeface="Consolas"/>
                <a:ea typeface="Consolas"/>
                <a:cs typeface="Consolas"/>
                <a:sym typeface="Consolas"/>
              </a:rPr>
              <a:t>grid-template-rows</a:t>
            </a: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795E26"/>
                </a:solidFill>
                <a:latin typeface="Consolas"/>
                <a:ea typeface="Consolas"/>
                <a:cs typeface="Consolas"/>
                <a:sym typeface="Consolas"/>
              </a:rPr>
              <a:t>repeat</a:t>
            </a:r>
            <a:r>
              <a:rPr lang="es" sz="1400" b="0" i="0" u="none" strike="noStrike" cap="none">
                <a:solidFill>
                  <a:srgbClr val="000000"/>
                </a:solidFill>
                <a:latin typeface="Consolas"/>
                <a:ea typeface="Consolas"/>
                <a:cs typeface="Consolas"/>
                <a:sym typeface="Consolas"/>
              </a:rPr>
              <a:t>(</a:t>
            </a:r>
            <a:r>
              <a:rPr lang="es" sz="1400" b="0" i="0" u="none" strike="noStrike" cap="none">
                <a:solidFill>
                  <a:srgbClr val="09885A"/>
                </a:solidFill>
                <a:latin typeface="Consolas"/>
                <a:ea typeface="Consolas"/>
                <a:cs typeface="Consolas"/>
                <a:sym typeface="Consolas"/>
              </a:rPr>
              <a:t>12</a:t>
            </a: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09885A"/>
                </a:solidFill>
                <a:latin typeface="Consolas"/>
                <a:ea typeface="Consolas"/>
                <a:cs typeface="Consolas"/>
                <a:sym typeface="Consolas"/>
              </a:rPr>
              <a:t>1fr</a:t>
            </a:r>
            <a:r>
              <a:rPr lang="es" sz="1400" b="0" i="0" u="none" strike="noStrike" cap="none">
                <a:solidFill>
                  <a:srgbClr val="000000"/>
                </a:solidFill>
                <a:latin typeface="Consolas"/>
                <a:ea typeface="Consolas"/>
                <a:cs typeface="Consolas"/>
                <a:sym typeface="Consolas"/>
              </a:rPr>
              <a:t>)</a:t>
            </a:r>
            <a:endParaRPr sz="1400" b="0" i="0" u="none" strike="noStrike" cap="none">
              <a:solidFill>
                <a:srgbClr val="FF0000"/>
              </a:solidFill>
              <a:latin typeface="Consolas"/>
              <a:ea typeface="Consolas"/>
              <a:cs typeface="Consolas"/>
              <a:sym typeface="Consolas"/>
            </a:endParaRPr>
          </a:p>
          <a:p>
            <a:pPr marL="0" marR="0" lvl="0" indent="0" algn="l" rtl="0">
              <a:lnSpc>
                <a:spcPct val="125000"/>
              </a:lnSpc>
              <a:spcBef>
                <a:spcPts val="0"/>
              </a:spcBef>
              <a:spcAft>
                <a:spcPts val="0"/>
              </a:spcAft>
              <a:buClr>
                <a:srgbClr val="000000"/>
              </a:buClr>
              <a:buSzPts val="1400"/>
              <a:buFont typeface="Arial"/>
              <a:buNone/>
            </a:pPr>
            <a:r>
              <a:rPr lang="es" sz="14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0" marR="0" lvl="0" indent="0" algn="just" rtl="0">
              <a:lnSpc>
                <a:spcPct val="125000"/>
              </a:lnSpc>
              <a:spcBef>
                <a:spcPts val="0"/>
              </a:spcBef>
              <a:spcAft>
                <a:spcPts val="0"/>
              </a:spcAft>
              <a:buClr>
                <a:srgbClr val="000000"/>
              </a:buClr>
              <a:buSzPts val="1400"/>
              <a:buFont typeface="Arial"/>
              <a:buNone/>
            </a:pPr>
            <a:endParaRPr sz="1400" b="0" i="0" u="none" strike="noStrike" cap="none">
              <a:solidFill>
                <a:srgbClr val="D7BA7D"/>
              </a:solidFill>
              <a:latin typeface="Consolas"/>
              <a:ea typeface="Consolas"/>
              <a:cs typeface="Consolas"/>
              <a:sym typeface="Consolas"/>
            </a:endParaRPr>
          </a:p>
        </p:txBody>
      </p:sp>
      <p:sp>
        <p:nvSpPr>
          <p:cNvPr id="309" name="Google Shape;309;p47"/>
          <p:cNvSpPr txBox="1"/>
          <p:nvPr/>
        </p:nvSpPr>
        <p:spPr>
          <a:xfrm>
            <a:off x="1357025" y="4025050"/>
            <a:ext cx="6210900" cy="501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2000"/>
              <a:buFont typeface="Arial"/>
              <a:buNone/>
            </a:pPr>
            <a:r>
              <a:rPr lang="es" sz="1350" b="1" i="0" u="none" strike="noStrike" cap="none">
                <a:solidFill>
                  <a:srgbClr val="000000"/>
                </a:solidFill>
                <a:latin typeface="DM Sans"/>
                <a:ea typeface="DM Sans"/>
                <a:cs typeface="DM Sans"/>
                <a:sym typeface="DM Sans"/>
              </a:rPr>
              <a:t>repeat(</a:t>
            </a:r>
            <a:r>
              <a:rPr lang="es" sz="1350" b="1" i="1" u="none" strike="noStrike" cap="none">
                <a:solidFill>
                  <a:srgbClr val="000000"/>
                </a:solidFill>
                <a:latin typeface="DM Sans"/>
                <a:ea typeface="DM Sans"/>
                <a:cs typeface="DM Sans"/>
                <a:sym typeface="DM Sans"/>
              </a:rPr>
              <a:t>[núm de veces]</a:t>
            </a:r>
            <a:r>
              <a:rPr lang="es" sz="1350" b="1" i="0" u="none" strike="noStrike" cap="none">
                <a:solidFill>
                  <a:srgbClr val="000000"/>
                </a:solidFill>
                <a:latin typeface="DM Sans"/>
                <a:ea typeface="DM Sans"/>
                <a:cs typeface="DM Sans"/>
                <a:sym typeface="DM Sans"/>
              </a:rPr>
              <a:t>, </a:t>
            </a:r>
            <a:r>
              <a:rPr lang="es" sz="1350" b="1" i="1" u="none" strike="noStrike" cap="none">
                <a:solidFill>
                  <a:srgbClr val="000000"/>
                </a:solidFill>
                <a:latin typeface="DM Sans"/>
                <a:ea typeface="DM Sans"/>
                <a:cs typeface="DM Sans"/>
                <a:sym typeface="DM Sans"/>
              </a:rPr>
              <a:t>[valor o valores]</a:t>
            </a:r>
            <a:r>
              <a:rPr lang="es" sz="1350" b="1" i="0" u="none" strike="noStrike" cap="none">
                <a:solidFill>
                  <a:srgbClr val="000000"/>
                </a:solidFill>
                <a:latin typeface="DM Sans"/>
                <a:ea typeface="DM Sans"/>
                <a:cs typeface="DM Sans"/>
                <a:sym typeface="DM Sans"/>
              </a:rPr>
              <a:t>)</a:t>
            </a:r>
            <a:r>
              <a:rPr lang="es" sz="1350" i="0" u="none" strike="noStrike" cap="none">
                <a:solidFill>
                  <a:srgbClr val="000000"/>
                </a:solidFill>
                <a:latin typeface="DM Sans"/>
                <a:ea typeface="DM Sans"/>
                <a:cs typeface="DM Sans"/>
                <a:sym typeface="DM Sans"/>
              </a:rPr>
              <a:t> </a:t>
            </a:r>
            <a:endParaRPr sz="1350" i="0" u="none" strike="noStrike" cap="none">
              <a:solidFill>
                <a:srgbClr val="000000"/>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p:nvPr/>
        </p:nvSpPr>
        <p:spPr>
          <a:xfrm>
            <a:off x="475500" y="468275"/>
            <a:ext cx="74037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Filas y columnas explícitas</a:t>
            </a:r>
            <a:endParaRPr sz="4000" b="1">
              <a:solidFill>
                <a:schemeClr val="dk1"/>
              </a:solidFill>
              <a:latin typeface="DM Sans"/>
              <a:ea typeface="DM Sans"/>
              <a:cs typeface="DM Sans"/>
              <a:sym typeface="DM Sans"/>
            </a:endParaRPr>
          </a:p>
        </p:txBody>
      </p:sp>
      <p:pic>
        <p:nvPicPr>
          <p:cNvPr id="315" name="Google Shape;315;p4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16" name="Google Shape;316;p48"/>
          <p:cNvSpPr txBox="1"/>
          <p:nvPr/>
        </p:nvSpPr>
        <p:spPr>
          <a:xfrm>
            <a:off x="1289850" y="1225300"/>
            <a:ext cx="6878400" cy="5940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Deberíamos hacer los divs necesarios, pero la grilla está lista para acomodar a sus ítems.</a:t>
            </a:r>
            <a:endParaRPr sz="1350">
              <a:highlight>
                <a:schemeClr val="accent6"/>
              </a:highlight>
              <a:latin typeface="DM Sans"/>
              <a:ea typeface="DM Sans"/>
              <a:cs typeface="DM Sans"/>
              <a:sym typeface="DM Sans"/>
            </a:endParaRPr>
          </a:p>
        </p:txBody>
      </p:sp>
      <p:sp>
        <p:nvSpPr>
          <p:cNvPr id="317" name="Google Shape;317;p48"/>
          <p:cNvSpPr txBox="1"/>
          <p:nvPr/>
        </p:nvSpPr>
        <p:spPr>
          <a:xfrm>
            <a:off x="2745150" y="4230750"/>
            <a:ext cx="36537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highlight>
                  <a:srgbClr val="E0FF00"/>
                </a:highlight>
                <a:latin typeface="DM Sans"/>
                <a:ea typeface="DM Sans"/>
                <a:cs typeface="DM Sans"/>
                <a:sym typeface="DM Sans"/>
              </a:rPr>
              <a:t>👆 Así “se ve” la pantalla dividida en grillas.</a:t>
            </a:r>
            <a:endParaRPr sz="1350">
              <a:solidFill>
                <a:schemeClr val="dk1"/>
              </a:solidFill>
              <a:highlight>
                <a:srgbClr val="E0FF00"/>
              </a:highlight>
              <a:latin typeface="DM Sans"/>
              <a:ea typeface="DM Sans"/>
              <a:cs typeface="DM Sans"/>
              <a:sym typeface="DM Sans"/>
            </a:endParaRPr>
          </a:p>
        </p:txBody>
      </p:sp>
      <p:pic>
        <p:nvPicPr>
          <p:cNvPr id="318" name="Google Shape;318;p48"/>
          <p:cNvPicPr preferRelativeResize="0"/>
          <p:nvPr/>
        </p:nvPicPr>
        <p:blipFill rotWithShape="1">
          <a:blip r:embed="rId4">
            <a:alphaModFix/>
          </a:blip>
          <a:srcRect/>
          <a:stretch/>
        </p:blipFill>
        <p:spPr>
          <a:xfrm>
            <a:off x="1933201" y="1837350"/>
            <a:ext cx="5277599" cy="2375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22"/>
          <p:cNvSpPr txBox="1"/>
          <p:nvPr/>
        </p:nvSpPr>
        <p:spPr>
          <a:xfrm>
            <a:off x="483500" y="1390175"/>
            <a:ext cx="4228200" cy="320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s" sz="1350" b="1" i="0" u="none" strike="noStrike" cap="none">
                <a:solidFill>
                  <a:schemeClr val="dk1"/>
                </a:solidFill>
                <a:highlight>
                  <a:schemeClr val="accent6"/>
                </a:highlight>
                <a:latin typeface="DM Sans"/>
                <a:ea typeface="DM Sans"/>
                <a:cs typeface="DM Sans"/>
                <a:sym typeface="DM Sans"/>
              </a:rPr>
              <a:t>Flexbox: </a:t>
            </a:r>
            <a:r>
              <a:rPr lang="es" sz="1350" i="0" u="none" strike="noStrike" cap="none">
                <a:solidFill>
                  <a:schemeClr val="dk1"/>
                </a:solidFill>
                <a:latin typeface="DM Sans"/>
                <a:ea typeface="DM Sans"/>
                <a:cs typeface="DM Sans"/>
                <a:sym typeface="DM Sans"/>
              </a:rPr>
              <a:t>es un modo de diseño que nos permite crear estructuras para sitios web de una forma más fácil. No se trata de una propiedad de CSS, sino de un conjunto de ellas. Se basa sobre un contenedor (padre) para ordenar a sus ítems (hijos).</a:t>
            </a:r>
            <a:endParaRPr sz="1350">
              <a:solidFill>
                <a:schemeClr val="dk1"/>
              </a:solidFill>
              <a:latin typeface="DM Sans"/>
              <a:ea typeface="DM Sans"/>
              <a:cs typeface="DM Sans"/>
              <a:sym typeface="DM Sans"/>
            </a:endParaRPr>
          </a:p>
        </p:txBody>
      </p:sp>
      <p:sp>
        <p:nvSpPr>
          <p:cNvPr id="69" name="Google Shape;69;p22"/>
          <p:cNvSpPr txBox="1"/>
          <p:nvPr/>
        </p:nvSpPr>
        <p:spPr>
          <a:xfrm>
            <a:off x="465275" y="3920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rgbClr val="000000"/>
                </a:solidFill>
                <a:latin typeface="DM Sans"/>
                <a:ea typeface="DM Sans"/>
                <a:cs typeface="DM Sans"/>
                <a:sym typeface="DM Sans"/>
              </a:rPr>
              <a:t>CLASE N°0</a:t>
            </a:r>
            <a:r>
              <a:rPr lang="es" sz="1600">
                <a:latin typeface="DM Sans"/>
                <a:ea typeface="DM Sans"/>
                <a:cs typeface="DM Sans"/>
                <a:sym typeface="DM Sans"/>
              </a:rPr>
              <a:t>3 - Parte II</a:t>
            </a:r>
            <a:endParaRPr>
              <a:latin typeface="DM Sans"/>
              <a:ea typeface="DM Sans"/>
              <a:cs typeface="DM Sans"/>
              <a:sym typeface="DM Sans"/>
            </a:endParaRPr>
          </a:p>
        </p:txBody>
      </p:sp>
      <p:sp>
        <p:nvSpPr>
          <p:cNvPr id="70" name="Google Shape;70;p22"/>
          <p:cNvSpPr txBox="1"/>
          <p:nvPr/>
        </p:nvSpPr>
        <p:spPr>
          <a:xfrm>
            <a:off x="465275" y="74607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rgbClr val="000000"/>
                </a:solidFill>
                <a:latin typeface="DM Sans"/>
                <a:ea typeface="DM Sans"/>
                <a:cs typeface="DM Sans"/>
                <a:sym typeface="DM Sans"/>
              </a:rPr>
              <a:t>Glosario</a:t>
            </a:r>
            <a:endParaRPr sz="4000" b="1">
              <a:solidFill>
                <a:srgbClr val="000000"/>
              </a:solidFill>
              <a:latin typeface="DM Sans"/>
              <a:ea typeface="DM Sans"/>
              <a:cs typeface="DM Sans"/>
              <a:sym typeface="DM Sans"/>
            </a:endParaRPr>
          </a:p>
        </p:txBody>
      </p:sp>
      <p:sp>
        <p:nvSpPr>
          <p:cNvPr id="71" name="Google Shape;71;p22"/>
          <p:cNvSpPr txBox="1"/>
          <p:nvPr/>
        </p:nvSpPr>
        <p:spPr>
          <a:xfrm>
            <a:off x="4554550" y="1390175"/>
            <a:ext cx="4121100" cy="3600000"/>
          </a:xfrm>
          <a:prstGeom prst="rect">
            <a:avLst/>
          </a:prstGeom>
          <a:noFill/>
          <a:ln>
            <a:noFill/>
          </a:ln>
        </p:spPr>
        <p:txBody>
          <a:bodyPr spcFirstLastPara="1" wrap="square" lIns="91425" tIns="91425" rIns="91425" bIns="91425" anchor="t" anchorCtr="0">
            <a:noAutofit/>
          </a:bodyPr>
          <a:lstStyle/>
          <a:p>
            <a:pPr marL="457200" lvl="0" indent="-314325" algn="l" rtl="0">
              <a:spcBef>
                <a:spcPts val="0"/>
              </a:spcBef>
              <a:spcAft>
                <a:spcPts val="0"/>
              </a:spcAft>
              <a:buClr>
                <a:schemeClr val="accent4"/>
              </a:buClr>
              <a:buSzPts val="1350"/>
              <a:buFont typeface="DM Sans"/>
              <a:buChar char="✓"/>
            </a:pPr>
            <a:r>
              <a:rPr lang="es" sz="1350" b="1">
                <a:solidFill>
                  <a:schemeClr val="dk1"/>
                </a:solidFill>
                <a:highlight>
                  <a:schemeClr val="accent6"/>
                </a:highlight>
                <a:latin typeface="DM Sans"/>
                <a:ea typeface="DM Sans"/>
                <a:cs typeface="DM Sans"/>
                <a:sym typeface="DM Sans"/>
              </a:rPr>
              <a:t>Flex-direction: </a:t>
            </a:r>
            <a:r>
              <a:rPr lang="es" sz="1350">
                <a:solidFill>
                  <a:schemeClr val="dk1"/>
                </a:solidFill>
                <a:latin typeface="DM Sans"/>
                <a:ea typeface="DM Sans"/>
                <a:cs typeface="DM Sans"/>
                <a:sym typeface="DM Sans"/>
              </a:rPr>
              <a:t>esta propiedad nos va a permitir especificar si queremos que los flex items se dispongan en filas o columnas.</a:t>
            </a:r>
            <a:endParaRPr sz="1350">
              <a:solidFill>
                <a:schemeClr val="dk1"/>
              </a:solidFill>
              <a:latin typeface="DM Sans"/>
              <a:ea typeface="DM Sans"/>
              <a:cs typeface="DM Sans"/>
              <a:sym typeface="DM Sans"/>
            </a:endParaRPr>
          </a:p>
          <a:p>
            <a:pPr marL="457200" lvl="0" indent="0" algn="l" rtl="0">
              <a:spcBef>
                <a:spcPts val="0"/>
              </a:spcBef>
              <a:spcAft>
                <a:spcPts val="0"/>
              </a:spcAft>
              <a:buNone/>
            </a:pP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b="1">
                <a:solidFill>
                  <a:schemeClr val="dk1"/>
                </a:solidFill>
                <a:highlight>
                  <a:schemeClr val="accent6"/>
                </a:highlight>
                <a:latin typeface="DM Sans"/>
                <a:ea typeface="DM Sans"/>
                <a:cs typeface="DM Sans"/>
                <a:sym typeface="DM Sans"/>
              </a:rPr>
              <a:t>Flex-wrap: </a:t>
            </a:r>
            <a:r>
              <a:rPr lang="es" sz="1350">
                <a:solidFill>
                  <a:schemeClr val="dk1"/>
                </a:solidFill>
                <a:latin typeface="DM Sans"/>
                <a:ea typeface="DM Sans"/>
                <a:cs typeface="DM Sans"/>
                <a:sym typeface="DM Sans"/>
              </a:rPr>
              <a:t>permite especificar si queremos que los ítems puedan saltar a una nueva línea, cuando el contenedor flexible se quede sin espacio.</a:t>
            </a:r>
            <a:endParaRPr sz="1350">
              <a:solidFill>
                <a:schemeClr val="dk1"/>
              </a:solidFill>
              <a:latin typeface="DM Sans"/>
              <a:ea typeface="DM Sans"/>
              <a:cs typeface="DM Sans"/>
              <a:sym typeface="DM Sans"/>
            </a:endParaRPr>
          </a:p>
          <a:p>
            <a:pPr marL="457200" lvl="0" indent="0" algn="l" rtl="0">
              <a:spcBef>
                <a:spcPts val="0"/>
              </a:spcBef>
              <a:spcAft>
                <a:spcPts val="0"/>
              </a:spcAft>
              <a:buNone/>
            </a:pP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b="1">
                <a:solidFill>
                  <a:schemeClr val="dk1"/>
                </a:solidFill>
                <a:highlight>
                  <a:schemeClr val="accent6"/>
                </a:highlight>
                <a:latin typeface="DM Sans"/>
                <a:ea typeface="DM Sans"/>
                <a:cs typeface="DM Sans"/>
                <a:sym typeface="DM Sans"/>
              </a:rPr>
              <a:t>Flex-flow: </a:t>
            </a:r>
            <a:r>
              <a:rPr lang="es" sz="1350">
                <a:solidFill>
                  <a:schemeClr val="dk1"/>
                </a:solidFill>
                <a:latin typeface="DM Sans"/>
                <a:ea typeface="DM Sans"/>
                <a:cs typeface="DM Sans"/>
                <a:sym typeface="DM Sans"/>
              </a:rPr>
              <a:t>Es la forma abreviada (shorthand) o rápida para las propiedades: flex-direction y flex-wrap. Se pone primero el valor de la propiedad de flex-direction, y luego el de flex-wrap.</a:t>
            </a:r>
            <a:endParaRPr sz="1350">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00"/>
              <a:buFont typeface="Arial"/>
              <a:buNone/>
            </a:pPr>
            <a:endParaRPr sz="1350" b="1">
              <a:highlight>
                <a:schemeClr val="accent6"/>
              </a:highlight>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9"/>
          <p:cNvSpPr txBox="1"/>
          <p:nvPr/>
        </p:nvSpPr>
        <p:spPr>
          <a:xfrm>
            <a:off x="475500" y="619525"/>
            <a:ext cx="8139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Grid por áreas</a:t>
            </a:r>
            <a:endParaRPr sz="4000" b="1">
              <a:solidFill>
                <a:schemeClr val="dk1"/>
              </a:solidFill>
              <a:latin typeface="DM Sans"/>
              <a:ea typeface="DM Sans"/>
              <a:cs typeface="DM Sans"/>
              <a:sym typeface="DM Sans"/>
            </a:endParaRPr>
          </a:p>
        </p:txBody>
      </p:sp>
      <p:sp>
        <p:nvSpPr>
          <p:cNvPr id="324" name="Google Shape;324;p49"/>
          <p:cNvSpPr txBox="1"/>
          <p:nvPr/>
        </p:nvSpPr>
        <p:spPr>
          <a:xfrm>
            <a:off x="473350" y="1908175"/>
            <a:ext cx="81390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👉Ahora veremos otra forma de crear grillas, de una forma más flexible.</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👉Es posible indicar el nombre y la posición concreta de cada área de la cuadrícula. Utiliza la propiedad </a:t>
            </a:r>
            <a:r>
              <a:rPr lang="es" sz="1350">
                <a:highlight>
                  <a:schemeClr val="accent6"/>
                </a:highlight>
                <a:latin typeface="DM Sans"/>
                <a:ea typeface="DM Sans"/>
                <a:cs typeface="DM Sans"/>
                <a:sym typeface="DM Sans"/>
              </a:rPr>
              <a:t>grid-template-areas</a:t>
            </a:r>
            <a:r>
              <a:rPr lang="es" sz="1350">
                <a:latin typeface="DM Sans"/>
                <a:ea typeface="DM Sans"/>
                <a:cs typeface="DM Sans"/>
                <a:sym typeface="DM Sans"/>
              </a:rPr>
              <a:t>, donde debes especificar el orden de las áreas. Luego, en cada ítem hijo, usas la propiedad</a:t>
            </a:r>
            <a:r>
              <a:rPr lang="es" sz="1350">
                <a:highlight>
                  <a:schemeClr val="accent6"/>
                </a:highlight>
                <a:latin typeface="DM Sans"/>
                <a:ea typeface="DM Sans"/>
                <a:cs typeface="DM Sans"/>
                <a:sym typeface="DM Sans"/>
              </a:rPr>
              <a:t> grid-area</a:t>
            </a:r>
            <a:r>
              <a:rPr lang="es" sz="1350">
                <a:latin typeface="DM Sans"/>
                <a:ea typeface="DM Sans"/>
                <a:cs typeface="DM Sans"/>
                <a:sym typeface="DM Sans"/>
              </a:rPr>
              <a:t> para indicar el nombre del área en cuestión.</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👉De esta forma, es muy sencillo crear una cuadrícula altamente personalizada en apenas unas cuantas líneas de CSS.</a:t>
            </a:r>
            <a:endParaRPr sz="135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0"/>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Ejemplo en vivo</a:t>
            </a:r>
            <a:endParaRPr sz="3500" b="1">
              <a:solidFill>
                <a:srgbClr val="EAFF6A"/>
              </a:solidFill>
              <a:latin typeface="DM Sans"/>
              <a:ea typeface="DM Sans"/>
              <a:cs typeface="DM Sans"/>
              <a:sym typeface="DM Sans"/>
            </a:endParaRPr>
          </a:p>
        </p:txBody>
      </p:sp>
      <p:sp>
        <p:nvSpPr>
          <p:cNvPr id="330" name="Google Shape;330;p50"/>
          <p:cNvSpPr txBox="1"/>
          <p:nvPr/>
        </p:nvSpPr>
        <p:spPr>
          <a:xfrm>
            <a:off x="473350" y="1626100"/>
            <a:ext cx="716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r>
              <a:rPr lang="es" sz="2500">
                <a:solidFill>
                  <a:srgbClr val="B7B7B7"/>
                </a:solidFill>
                <a:latin typeface="DM Sans"/>
                <a:ea typeface="DM Sans"/>
                <a:cs typeface="DM Sans"/>
                <a:sym typeface="DM Sans"/>
              </a:rPr>
              <a:t>¡Vamos a practicar lo visto!</a:t>
            </a:r>
            <a:endParaRPr sz="2500" b="1">
              <a:solidFill>
                <a:srgbClr val="B7B7B7"/>
              </a:solidFill>
              <a:latin typeface="Helvetica Neue"/>
              <a:ea typeface="Helvetica Neue"/>
              <a:cs typeface="Helvetica Neue"/>
              <a:sym typeface="Helvetica Neue"/>
            </a:endParaRPr>
          </a:p>
          <a:p>
            <a:pPr marL="0" lvl="0" indent="0" algn="l" rtl="0">
              <a:spcBef>
                <a:spcPts val="0"/>
              </a:spcBef>
              <a:spcAft>
                <a:spcPts val="0"/>
              </a:spcAft>
              <a:buNone/>
            </a:pPr>
            <a:endParaRPr sz="2500" b="1">
              <a:solidFill>
                <a:srgbClr val="B7B7B7"/>
              </a:solidFill>
              <a:latin typeface="Helvetica Neue"/>
              <a:ea typeface="Helvetica Neue"/>
              <a:cs typeface="Helvetica Neue"/>
              <a:sym typeface="Helvetica Neue"/>
            </a:endParaRPr>
          </a:p>
        </p:txBody>
      </p:sp>
      <p:grpSp>
        <p:nvGrpSpPr>
          <p:cNvPr id="331" name="Google Shape;331;p50"/>
          <p:cNvGrpSpPr/>
          <p:nvPr/>
        </p:nvGrpSpPr>
        <p:grpSpPr>
          <a:xfrm>
            <a:off x="473351" y="619523"/>
            <a:ext cx="738900" cy="738900"/>
            <a:chOff x="473351" y="619523"/>
            <a:chExt cx="738900" cy="738900"/>
          </a:xfrm>
        </p:grpSpPr>
        <p:sp>
          <p:nvSpPr>
            <p:cNvPr id="332" name="Google Shape;332;p50"/>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3" name="Google Shape;333;p50"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1"/>
          <p:cNvSpPr txBox="1"/>
          <p:nvPr/>
        </p:nvSpPr>
        <p:spPr>
          <a:xfrm>
            <a:off x="502500" y="806250"/>
            <a:ext cx="81390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Siguiendo la línea del objetivo que tenemos podemos hacer lo siguiente...</a:t>
            </a:r>
            <a:endParaRPr sz="1350" b="1">
              <a:latin typeface="DM Sans"/>
              <a:ea typeface="DM Sans"/>
              <a:cs typeface="DM Sans"/>
              <a:sym typeface="DM Sans"/>
            </a:endParaRPr>
          </a:p>
        </p:txBody>
      </p:sp>
      <p:pic>
        <p:nvPicPr>
          <p:cNvPr id="339" name="Google Shape;339;p51"/>
          <p:cNvPicPr preferRelativeResize="0"/>
          <p:nvPr/>
        </p:nvPicPr>
        <p:blipFill>
          <a:blip r:embed="rId3">
            <a:alphaModFix/>
          </a:blip>
          <a:stretch>
            <a:fillRect/>
          </a:stretch>
        </p:blipFill>
        <p:spPr>
          <a:xfrm>
            <a:off x="2314163" y="1775725"/>
            <a:ext cx="4515675" cy="2540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2"/>
          <p:cNvSpPr txBox="1"/>
          <p:nvPr/>
        </p:nvSpPr>
        <p:spPr>
          <a:xfrm>
            <a:off x="475500" y="468275"/>
            <a:ext cx="74037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Grid por áreas</a:t>
            </a:r>
            <a:endParaRPr sz="4000" b="1">
              <a:solidFill>
                <a:schemeClr val="dk1"/>
              </a:solidFill>
              <a:latin typeface="DM Sans"/>
              <a:ea typeface="DM Sans"/>
              <a:cs typeface="DM Sans"/>
              <a:sym typeface="DM Sans"/>
            </a:endParaRPr>
          </a:p>
        </p:txBody>
      </p:sp>
      <p:pic>
        <p:nvPicPr>
          <p:cNvPr id="345" name="Google Shape;345;p52"/>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46" name="Google Shape;346;p52"/>
          <p:cNvGrpSpPr/>
          <p:nvPr/>
        </p:nvGrpSpPr>
        <p:grpSpPr>
          <a:xfrm>
            <a:off x="7941139" y="468273"/>
            <a:ext cx="738900" cy="738900"/>
            <a:chOff x="473351" y="619523"/>
            <a:chExt cx="738900" cy="738900"/>
          </a:xfrm>
        </p:grpSpPr>
        <p:sp>
          <p:nvSpPr>
            <p:cNvPr id="347" name="Google Shape;347;p52"/>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8" name="Google Shape;348;p52"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
        <p:nvSpPr>
          <p:cNvPr id="349" name="Google Shape;349;p52"/>
          <p:cNvSpPr txBox="1"/>
          <p:nvPr/>
        </p:nvSpPr>
        <p:spPr>
          <a:xfrm>
            <a:off x="1132800" y="1452525"/>
            <a:ext cx="6878400" cy="3447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Este será el HTML base. Es muy importante marcar la estructura HTML. </a:t>
            </a:r>
            <a:endParaRPr sz="1350">
              <a:highlight>
                <a:schemeClr val="accent6"/>
              </a:highlight>
              <a:latin typeface="DM Sans"/>
              <a:ea typeface="DM Sans"/>
              <a:cs typeface="DM Sans"/>
              <a:sym typeface="DM Sans"/>
            </a:endParaRPr>
          </a:p>
        </p:txBody>
      </p:sp>
      <p:sp>
        <p:nvSpPr>
          <p:cNvPr id="350" name="Google Shape;350;p52"/>
          <p:cNvSpPr txBox="1"/>
          <p:nvPr/>
        </p:nvSpPr>
        <p:spPr>
          <a:xfrm>
            <a:off x="578400" y="2181350"/>
            <a:ext cx="7987200" cy="23910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100"/>
              <a:buFont typeface="Arial"/>
              <a:buNone/>
            </a:pPr>
            <a:r>
              <a:rPr lang="es" sz="1200" b="0" i="0" u="none" strike="noStrike" cap="none">
                <a:solidFill>
                  <a:srgbClr val="800000"/>
                </a:solidFill>
                <a:latin typeface="Consolas"/>
                <a:ea typeface="Consolas"/>
                <a:cs typeface="Consolas"/>
                <a:sym typeface="Consolas"/>
              </a:rPr>
              <a:t>&lt;div</a:t>
            </a:r>
            <a:r>
              <a:rPr lang="es" sz="1200" b="0" i="0" u="none" strike="noStrike" cap="none">
                <a:solidFill>
                  <a:srgbClr val="000000"/>
                </a:solidFill>
                <a:latin typeface="Consolas"/>
                <a:ea typeface="Consolas"/>
                <a:cs typeface="Consolas"/>
                <a:sym typeface="Consolas"/>
              </a:rPr>
              <a:t> </a:t>
            </a:r>
            <a:r>
              <a:rPr lang="es" sz="1200" b="0" i="0" u="none" strike="noStrike" cap="none">
                <a:solidFill>
                  <a:srgbClr val="FF0000"/>
                </a:solidFill>
                <a:latin typeface="Consolas"/>
                <a:ea typeface="Consolas"/>
                <a:cs typeface="Consolas"/>
                <a:sym typeface="Consolas"/>
              </a:rPr>
              <a:t>id</a:t>
            </a:r>
            <a:r>
              <a:rPr lang="es" sz="1200" b="0" i="0" u="none" strike="noStrike" cap="none">
                <a:solidFill>
                  <a:srgbClr val="000000"/>
                </a:solidFill>
                <a:latin typeface="Consolas"/>
                <a:ea typeface="Consolas"/>
                <a:cs typeface="Consolas"/>
                <a:sym typeface="Consolas"/>
              </a:rPr>
              <a:t>=</a:t>
            </a:r>
            <a:r>
              <a:rPr lang="es" sz="1200" b="0" i="0" u="none" strike="noStrike" cap="none">
                <a:solidFill>
                  <a:srgbClr val="0000FF"/>
                </a:solidFill>
                <a:latin typeface="Consolas"/>
                <a:ea typeface="Consolas"/>
                <a:cs typeface="Consolas"/>
                <a:sym typeface="Consolas"/>
              </a:rPr>
              <a:t>"grilla"</a:t>
            </a:r>
            <a:r>
              <a:rPr lang="es" sz="1200" b="0" i="0" u="none" strike="noStrike" cap="none">
                <a:solidFill>
                  <a:srgbClr val="800000"/>
                </a:solidFill>
                <a:latin typeface="Consolas"/>
                <a:ea typeface="Consolas"/>
                <a:cs typeface="Consolas"/>
                <a:sym typeface="Consolas"/>
              </a:rPr>
              <a:t>&gt;</a:t>
            </a:r>
            <a:endParaRPr sz="12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200" b="0" i="0" u="none" strike="noStrike" cap="none">
                <a:solidFill>
                  <a:srgbClr val="000000"/>
                </a:solidFill>
                <a:latin typeface="Consolas"/>
                <a:ea typeface="Consolas"/>
                <a:cs typeface="Consolas"/>
                <a:sym typeface="Consolas"/>
              </a:rPr>
              <a:t> 	</a:t>
            </a:r>
            <a:r>
              <a:rPr lang="es" sz="1200" b="0" i="0" u="none" strike="noStrike" cap="none">
                <a:solidFill>
                  <a:srgbClr val="800000"/>
                </a:solidFill>
                <a:latin typeface="Consolas"/>
                <a:ea typeface="Consolas"/>
                <a:cs typeface="Consolas"/>
                <a:sym typeface="Consolas"/>
              </a:rPr>
              <a:t>&lt;header </a:t>
            </a:r>
            <a:r>
              <a:rPr lang="es" sz="1200" b="0" i="0" u="none" strike="noStrike" cap="none">
                <a:solidFill>
                  <a:srgbClr val="FF0000"/>
                </a:solidFill>
                <a:latin typeface="Consolas"/>
                <a:ea typeface="Consolas"/>
                <a:cs typeface="Consolas"/>
                <a:sym typeface="Consolas"/>
              </a:rPr>
              <a:t>class</a:t>
            </a:r>
            <a:r>
              <a:rPr lang="es" sz="1200" b="0" i="0" u="none" strike="noStrike" cap="none">
                <a:solidFill>
                  <a:srgbClr val="000000"/>
                </a:solidFill>
                <a:latin typeface="Consolas"/>
                <a:ea typeface="Consolas"/>
                <a:cs typeface="Consolas"/>
                <a:sym typeface="Consolas"/>
              </a:rPr>
              <a:t>=</a:t>
            </a:r>
            <a:r>
              <a:rPr lang="es" sz="1200" b="0" i="0" u="none" strike="noStrike" cap="none">
                <a:solidFill>
                  <a:srgbClr val="0000FF"/>
                </a:solidFill>
                <a:latin typeface="Consolas"/>
                <a:ea typeface="Consolas"/>
                <a:cs typeface="Consolas"/>
                <a:sym typeface="Consolas"/>
              </a:rPr>
              <a:t>"border"</a:t>
            </a:r>
            <a:r>
              <a:rPr lang="es" sz="1200" b="0" i="0" u="none" strike="noStrike" cap="none">
                <a:solidFill>
                  <a:srgbClr val="800000"/>
                </a:solidFill>
                <a:latin typeface="Consolas"/>
                <a:ea typeface="Consolas"/>
                <a:cs typeface="Consolas"/>
                <a:sym typeface="Consolas"/>
              </a:rPr>
              <a:t>&gt;</a:t>
            </a:r>
            <a:r>
              <a:rPr lang="es" sz="1200" b="0" i="0" u="none" strike="noStrike" cap="none">
                <a:solidFill>
                  <a:srgbClr val="000000"/>
                </a:solidFill>
                <a:latin typeface="Consolas"/>
                <a:ea typeface="Consolas"/>
                <a:cs typeface="Consolas"/>
                <a:sym typeface="Consolas"/>
              </a:rPr>
              <a:t>Header</a:t>
            </a:r>
            <a:r>
              <a:rPr lang="es" sz="1200" b="0" i="0" u="none" strike="noStrike" cap="none">
                <a:solidFill>
                  <a:srgbClr val="800000"/>
                </a:solidFill>
                <a:latin typeface="Consolas"/>
                <a:ea typeface="Consolas"/>
                <a:cs typeface="Consolas"/>
                <a:sym typeface="Consolas"/>
              </a:rPr>
              <a:t>&lt;/header&gt;</a:t>
            </a:r>
            <a:endParaRPr sz="12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200" b="0" i="0" u="none" strike="noStrike" cap="none">
                <a:solidFill>
                  <a:srgbClr val="000000"/>
                </a:solidFill>
                <a:latin typeface="Consolas"/>
                <a:ea typeface="Consolas"/>
                <a:cs typeface="Consolas"/>
                <a:sym typeface="Consolas"/>
              </a:rPr>
              <a:t> 	</a:t>
            </a:r>
            <a:r>
              <a:rPr lang="es" sz="1200" b="0" i="0" u="none" strike="noStrike" cap="none">
                <a:solidFill>
                  <a:srgbClr val="800000"/>
                </a:solidFill>
                <a:latin typeface="Consolas"/>
                <a:ea typeface="Consolas"/>
                <a:cs typeface="Consolas"/>
                <a:sym typeface="Consolas"/>
              </a:rPr>
              <a:t>&lt;section</a:t>
            </a:r>
            <a:r>
              <a:rPr lang="es" sz="1200" b="0" i="0" u="none" strike="noStrike" cap="none">
                <a:solidFill>
                  <a:srgbClr val="000000"/>
                </a:solidFill>
                <a:latin typeface="Consolas"/>
                <a:ea typeface="Consolas"/>
                <a:cs typeface="Consolas"/>
                <a:sym typeface="Consolas"/>
              </a:rPr>
              <a:t> </a:t>
            </a:r>
            <a:r>
              <a:rPr lang="es" sz="1200" b="0" i="0" u="none" strike="noStrike" cap="none">
                <a:solidFill>
                  <a:srgbClr val="FF0000"/>
                </a:solidFill>
                <a:latin typeface="Consolas"/>
                <a:ea typeface="Consolas"/>
                <a:cs typeface="Consolas"/>
                <a:sym typeface="Consolas"/>
              </a:rPr>
              <a:t>id</a:t>
            </a:r>
            <a:r>
              <a:rPr lang="es" sz="1200" b="0" i="0" u="none" strike="noStrike" cap="none">
                <a:solidFill>
                  <a:srgbClr val="000000"/>
                </a:solidFill>
                <a:latin typeface="Consolas"/>
                <a:ea typeface="Consolas"/>
                <a:cs typeface="Consolas"/>
                <a:sym typeface="Consolas"/>
              </a:rPr>
              <a:t>=</a:t>
            </a:r>
            <a:r>
              <a:rPr lang="es" sz="1200" b="0" i="0" u="none" strike="noStrike" cap="none">
                <a:solidFill>
                  <a:srgbClr val="0000FF"/>
                </a:solidFill>
                <a:latin typeface="Consolas"/>
                <a:ea typeface="Consolas"/>
                <a:cs typeface="Consolas"/>
                <a:sym typeface="Consolas"/>
              </a:rPr>
              <a:t>"productos" </a:t>
            </a:r>
            <a:r>
              <a:rPr lang="es" sz="1200" b="0" i="0" u="none" strike="noStrike" cap="none">
                <a:solidFill>
                  <a:srgbClr val="FF0000"/>
                </a:solidFill>
                <a:latin typeface="Consolas"/>
                <a:ea typeface="Consolas"/>
                <a:cs typeface="Consolas"/>
                <a:sym typeface="Consolas"/>
              </a:rPr>
              <a:t>class</a:t>
            </a:r>
            <a:r>
              <a:rPr lang="es" sz="1200" b="0" i="0" u="none" strike="noStrike" cap="none">
                <a:solidFill>
                  <a:srgbClr val="000000"/>
                </a:solidFill>
                <a:latin typeface="Consolas"/>
                <a:ea typeface="Consolas"/>
                <a:cs typeface="Consolas"/>
                <a:sym typeface="Consolas"/>
              </a:rPr>
              <a:t>=</a:t>
            </a:r>
            <a:r>
              <a:rPr lang="es" sz="1200" b="0" i="0" u="none" strike="noStrike" cap="none">
                <a:solidFill>
                  <a:srgbClr val="0000FF"/>
                </a:solidFill>
                <a:latin typeface="Consolas"/>
                <a:ea typeface="Consolas"/>
                <a:cs typeface="Consolas"/>
                <a:sym typeface="Consolas"/>
              </a:rPr>
              <a:t>"border"</a:t>
            </a:r>
            <a:r>
              <a:rPr lang="es" sz="1200" b="0" i="0" u="none" strike="noStrike" cap="none">
                <a:solidFill>
                  <a:srgbClr val="800000"/>
                </a:solidFill>
                <a:latin typeface="Consolas"/>
                <a:ea typeface="Consolas"/>
                <a:cs typeface="Consolas"/>
                <a:sym typeface="Consolas"/>
              </a:rPr>
              <a:t>&gt;</a:t>
            </a:r>
            <a:r>
              <a:rPr lang="es" sz="1200" b="0" i="0" u="none" strike="noStrike" cap="none">
                <a:solidFill>
                  <a:srgbClr val="000000"/>
                </a:solidFill>
                <a:latin typeface="Consolas"/>
                <a:ea typeface="Consolas"/>
                <a:cs typeface="Consolas"/>
                <a:sym typeface="Consolas"/>
              </a:rPr>
              <a:t>Section</a:t>
            </a:r>
            <a:r>
              <a:rPr lang="es" sz="1200" b="0" i="0" u="none" strike="noStrike" cap="none">
                <a:solidFill>
                  <a:srgbClr val="800000"/>
                </a:solidFill>
                <a:latin typeface="Consolas"/>
                <a:ea typeface="Consolas"/>
                <a:cs typeface="Consolas"/>
                <a:sym typeface="Consolas"/>
              </a:rPr>
              <a:t>&lt;/section&gt;</a:t>
            </a:r>
            <a:endParaRPr sz="12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200" b="0" i="0" u="none" strike="noStrike" cap="none">
                <a:solidFill>
                  <a:srgbClr val="000000"/>
                </a:solidFill>
                <a:latin typeface="Consolas"/>
                <a:ea typeface="Consolas"/>
                <a:cs typeface="Consolas"/>
                <a:sym typeface="Consolas"/>
              </a:rPr>
              <a:t> 	</a:t>
            </a:r>
            <a:r>
              <a:rPr lang="es" sz="1200" b="0" i="0" u="none" strike="noStrike" cap="none">
                <a:solidFill>
                  <a:srgbClr val="800000"/>
                </a:solidFill>
                <a:latin typeface="Consolas"/>
                <a:ea typeface="Consolas"/>
                <a:cs typeface="Consolas"/>
                <a:sym typeface="Consolas"/>
              </a:rPr>
              <a:t>&lt;section</a:t>
            </a:r>
            <a:r>
              <a:rPr lang="es" sz="1200" b="0" i="0" u="none" strike="noStrike" cap="none">
                <a:solidFill>
                  <a:srgbClr val="000000"/>
                </a:solidFill>
                <a:latin typeface="Consolas"/>
                <a:ea typeface="Consolas"/>
                <a:cs typeface="Consolas"/>
                <a:sym typeface="Consolas"/>
              </a:rPr>
              <a:t> </a:t>
            </a:r>
            <a:r>
              <a:rPr lang="es" sz="1200" b="0" i="0" u="none" strike="noStrike" cap="none">
                <a:solidFill>
                  <a:srgbClr val="FF0000"/>
                </a:solidFill>
                <a:latin typeface="Consolas"/>
                <a:ea typeface="Consolas"/>
                <a:cs typeface="Consolas"/>
                <a:sym typeface="Consolas"/>
              </a:rPr>
              <a:t>id</a:t>
            </a:r>
            <a:r>
              <a:rPr lang="es" sz="1200" b="0" i="0" u="none" strike="noStrike" cap="none">
                <a:solidFill>
                  <a:srgbClr val="000000"/>
                </a:solidFill>
                <a:latin typeface="Consolas"/>
                <a:ea typeface="Consolas"/>
                <a:cs typeface="Consolas"/>
                <a:sym typeface="Consolas"/>
              </a:rPr>
              <a:t>=</a:t>
            </a:r>
            <a:r>
              <a:rPr lang="es" sz="1200" b="0" i="0" u="none" strike="noStrike" cap="none">
                <a:solidFill>
                  <a:srgbClr val="0000FF"/>
                </a:solidFill>
                <a:latin typeface="Consolas"/>
                <a:ea typeface="Consolas"/>
                <a:cs typeface="Consolas"/>
                <a:sym typeface="Consolas"/>
              </a:rPr>
              <a:t>"servicios" </a:t>
            </a:r>
            <a:r>
              <a:rPr lang="es" sz="1200" b="0" i="0" u="none" strike="noStrike" cap="none">
                <a:solidFill>
                  <a:srgbClr val="FF0000"/>
                </a:solidFill>
                <a:latin typeface="Consolas"/>
                <a:ea typeface="Consolas"/>
                <a:cs typeface="Consolas"/>
                <a:sym typeface="Consolas"/>
              </a:rPr>
              <a:t>class</a:t>
            </a:r>
            <a:r>
              <a:rPr lang="es" sz="1200" b="0" i="0" u="none" strike="noStrike" cap="none">
                <a:solidFill>
                  <a:srgbClr val="000000"/>
                </a:solidFill>
                <a:latin typeface="Consolas"/>
                <a:ea typeface="Consolas"/>
                <a:cs typeface="Consolas"/>
                <a:sym typeface="Consolas"/>
              </a:rPr>
              <a:t>=</a:t>
            </a:r>
            <a:r>
              <a:rPr lang="es" sz="1200" b="0" i="0" u="none" strike="noStrike" cap="none">
                <a:solidFill>
                  <a:srgbClr val="0000FF"/>
                </a:solidFill>
                <a:latin typeface="Consolas"/>
                <a:ea typeface="Consolas"/>
                <a:cs typeface="Consolas"/>
                <a:sym typeface="Consolas"/>
              </a:rPr>
              <a:t>"border"</a:t>
            </a:r>
            <a:r>
              <a:rPr lang="es" sz="1200" b="0" i="0" u="none" strike="noStrike" cap="none">
                <a:solidFill>
                  <a:srgbClr val="800000"/>
                </a:solidFill>
                <a:latin typeface="Consolas"/>
                <a:ea typeface="Consolas"/>
                <a:cs typeface="Consolas"/>
                <a:sym typeface="Consolas"/>
              </a:rPr>
              <a:t>&gt;</a:t>
            </a:r>
            <a:r>
              <a:rPr lang="es" sz="1200" b="0" i="0" u="none" strike="noStrike" cap="none">
                <a:solidFill>
                  <a:srgbClr val="000000"/>
                </a:solidFill>
                <a:latin typeface="Consolas"/>
                <a:ea typeface="Consolas"/>
                <a:cs typeface="Consolas"/>
                <a:sym typeface="Consolas"/>
              </a:rPr>
              <a:t>Section</a:t>
            </a:r>
            <a:r>
              <a:rPr lang="es" sz="1200" b="0" i="0" u="none" strike="noStrike" cap="none">
                <a:solidFill>
                  <a:srgbClr val="800000"/>
                </a:solidFill>
                <a:latin typeface="Consolas"/>
                <a:ea typeface="Consolas"/>
                <a:cs typeface="Consolas"/>
                <a:sym typeface="Consolas"/>
              </a:rPr>
              <a:t>&lt;/section&gt;</a:t>
            </a:r>
            <a:endParaRPr sz="12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200" b="0" i="0" u="none" strike="noStrike" cap="none">
                <a:solidFill>
                  <a:srgbClr val="000000"/>
                </a:solidFill>
                <a:latin typeface="Consolas"/>
                <a:ea typeface="Consolas"/>
                <a:cs typeface="Consolas"/>
                <a:sym typeface="Consolas"/>
              </a:rPr>
              <a:t> 	</a:t>
            </a:r>
            <a:r>
              <a:rPr lang="es" sz="1200" b="0" i="0" u="none" strike="noStrike" cap="none">
                <a:solidFill>
                  <a:srgbClr val="800000"/>
                </a:solidFill>
                <a:latin typeface="Consolas"/>
                <a:ea typeface="Consolas"/>
                <a:cs typeface="Consolas"/>
                <a:sym typeface="Consolas"/>
              </a:rPr>
              <a:t>&lt;nav </a:t>
            </a:r>
            <a:r>
              <a:rPr lang="es" sz="1200" b="0" i="0" u="none" strike="noStrike" cap="none">
                <a:solidFill>
                  <a:srgbClr val="FF0000"/>
                </a:solidFill>
                <a:latin typeface="Consolas"/>
                <a:ea typeface="Consolas"/>
                <a:cs typeface="Consolas"/>
                <a:sym typeface="Consolas"/>
              </a:rPr>
              <a:t>class</a:t>
            </a:r>
            <a:r>
              <a:rPr lang="es" sz="1200" b="0" i="0" u="none" strike="noStrike" cap="none">
                <a:solidFill>
                  <a:srgbClr val="000000"/>
                </a:solidFill>
                <a:latin typeface="Consolas"/>
                <a:ea typeface="Consolas"/>
                <a:cs typeface="Consolas"/>
                <a:sym typeface="Consolas"/>
              </a:rPr>
              <a:t>=</a:t>
            </a:r>
            <a:r>
              <a:rPr lang="es" sz="1200" b="0" i="0" u="none" strike="noStrike" cap="none">
                <a:solidFill>
                  <a:srgbClr val="0000FF"/>
                </a:solidFill>
                <a:latin typeface="Consolas"/>
                <a:ea typeface="Consolas"/>
                <a:cs typeface="Consolas"/>
                <a:sym typeface="Consolas"/>
              </a:rPr>
              <a:t>"border"</a:t>
            </a:r>
            <a:r>
              <a:rPr lang="es" sz="1200" b="0" i="0" u="none" strike="noStrike" cap="none">
                <a:solidFill>
                  <a:srgbClr val="800000"/>
                </a:solidFill>
                <a:latin typeface="Consolas"/>
                <a:ea typeface="Consolas"/>
                <a:cs typeface="Consolas"/>
                <a:sym typeface="Consolas"/>
              </a:rPr>
              <a:t>&gt;</a:t>
            </a:r>
            <a:r>
              <a:rPr lang="es" sz="1200" b="0" i="0" u="none" strike="noStrike" cap="none">
                <a:solidFill>
                  <a:srgbClr val="000000"/>
                </a:solidFill>
                <a:latin typeface="Consolas"/>
                <a:ea typeface="Consolas"/>
                <a:cs typeface="Consolas"/>
                <a:sym typeface="Consolas"/>
              </a:rPr>
              <a:t>Navegaci</a:t>
            </a:r>
            <a:r>
              <a:rPr lang="es" sz="1200">
                <a:latin typeface="Consolas"/>
                <a:ea typeface="Consolas"/>
                <a:cs typeface="Consolas"/>
                <a:sym typeface="Consolas"/>
              </a:rPr>
              <a:t>ó</a:t>
            </a:r>
            <a:r>
              <a:rPr lang="es" sz="1200" b="0" i="0" u="none" strike="noStrike" cap="none">
                <a:solidFill>
                  <a:srgbClr val="000000"/>
                </a:solidFill>
                <a:latin typeface="Consolas"/>
                <a:ea typeface="Consolas"/>
                <a:cs typeface="Consolas"/>
                <a:sym typeface="Consolas"/>
              </a:rPr>
              <a:t>n</a:t>
            </a:r>
            <a:r>
              <a:rPr lang="es" sz="1200" b="0" i="0" u="none" strike="noStrike" cap="none">
                <a:solidFill>
                  <a:srgbClr val="800000"/>
                </a:solidFill>
                <a:latin typeface="Consolas"/>
                <a:ea typeface="Consolas"/>
                <a:cs typeface="Consolas"/>
                <a:sym typeface="Consolas"/>
              </a:rPr>
              <a:t>&lt;/nav&gt;</a:t>
            </a:r>
            <a:endParaRPr sz="12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200" b="0" i="0" u="none" strike="noStrike" cap="none">
                <a:solidFill>
                  <a:srgbClr val="000000"/>
                </a:solidFill>
                <a:latin typeface="Consolas"/>
                <a:ea typeface="Consolas"/>
                <a:cs typeface="Consolas"/>
                <a:sym typeface="Consolas"/>
              </a:rPr>
              <a:t> 	</a:t>
            </a:r>
            <a:r>
              <a:rPr lang="es" sz="1200" b="0" i="0" u="none" strike="noStrike" cap="none">
                <a:solidFill>
                  <a:srgbClr val="800000"/>
                </a:solidFill>
                <a:latin typeface="Consolas"/>
                <a:ea typeface="Consolas"/>
                <a:cs typeface="Consolas"/>
                <a:sym typeface="Consolas"/>
              </a:rPr>
              <a:t>&lt;aside </a:t>
            </a:r>
            <a:r>
              <a:rPr lang="es" sz="1200" b="0" i="0" u="none" strike="noStrike" cap="none">
                <a:solidFill>
                  <a:srgbClr val="FF0000"/>
                </a:solidFill>
                <a:latin typeface="Consolas"/>
                <a:ea typeface="Consolas"/>
                <a:cs typeface="Consolas"/>
                <a:sym typeface="Consolas"/>
              </a:rPr>
              <a:t>class</a:t>
            </a:r>
            <a:r>
              <a:rPr lang="es" sz="1200" b="0" i="0" u="none" strike="noStrike" cap="none">
                <a:solidFill>
                  <a:srgbClr val="000000"/>
                </a:solidFill>
                <a:latin typeface="Consolas"/>
                <a:ea typeface="Consolas"/>
                <a:cs typeface="Consolas"/>
                <a:sym typeface="Consolas"/>
              </a:rPr>
              <a:t>=</a:t>
            </a:r>
            <a:r>
              <a:rPr lang="es" sz="1200" b="0" i="0" u="none" strike="noStrike" cap="none">
                <a:solidFill>
                  <a:srgbClr val="0000FF"/>
                </a:solidFill>
                <a:latin typeface="Consolas"/>
                <a:ea typeface="Consolas"/>
                <a:cs typeface="Consolas"/>
                <a:sym typeface="Consolas"/>
              </a:rPr>
              <a:t>"border"</a:t>
            </a:r>
            <a:r>
              <a:rPr lang="es" sz="1200" b="0" i="0" u="none" strike="noStrike" cap="none">
                <a:solidFill>
                  <a:srgbClr val="800000"/>
                </a:solidFill>
                <a:latin typeface="Consolas"/>
                <a:ea typeface="Consolas"/>
                <a:cs typeface="Consolas"/>
                <a:sym typeface="Consolas"/>
              </a:rPr>
              <a:t>&gt;</a:t>
            </a:r>
            <a:r>
              <a:rPr lang="es" sz="1200" b="0" i="0" u="none" strike="noStrike" cap="none">
                <a:solidFill>
                  <a:srgbClr val="000000"/>
                </a:solidFill>
                <a:latin typeface="Consolas"/>
                <a:ea typeface="Consolas"/>
                <a:cs typeface="Consolas"/>
                <a:sym typeface="Consolas"/>
              </a:rPr>
              <a:t>Aside</a:t>
            </a:r>
            <a:r>
              <a:rPr lang="es" sz="1200" b="0" i="0" u="none" strike="noStrike" cap="none">
                <a:solidFill>
                  <a:srgbClr val="800000"/>
                </a:solidFill>
                <a:latin typeface="Consolas"/>
                <a:ea typeface="Consolas"/>
                <a:cs typeface="Consolas"/>
                <a:sym typeface="Consolas"/>
              </a:rPr>
              <a:t>&lt;/aside&gt;</a:t>
            </a:r>
            <a:endParaRPr sz="12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200" b="0" i="0" u="none" strike="noStrike" cap="none">
                <a:solidFill>
                  <a:srgbClr val="000000"/>
                </a:solidFill>
                <a:latin typeface="Consolas"/>
                <a:ea typeface="Consolas"/>
                <a:cs typeface="Consolas"/>
                <a:sym typeface="Consolas"/>
              </a:rPr>
              <a:t> 	</a:t>
            </a:r>
            <a:r>
              <a:rPr lang="es" sz="1200" b="0" i="0" u="none" strike="noStrike" cap="none">
                <a:solidFill>
                  <a:srgbClr val="800000"/>
                </a:solidFill>
                <a:latin typeface="Consolas"/>
                <a:ea typeface="Consolas"/>
                <a:cs typeface="Consolas"/>
                <a:sym typeface="Consolas"/>
              </a:rPr>
              <a:t>&lt;footer </a:t>
            </a:r>
            <a:r>
              <a:rPr lang="es" sz="1200" b="0" i="0" u="none" strike="noStrike" cap="none">
                <a:solidFill>
                  <a:srgbClr val="FF0000"/>
                </a:solidFill>
                <a:latin typeface="Consolas"/>
                <a:ea typeface="Consolas"/>
                <a:cs typeface="Consolas"/>
                <a:sym typeface="Consolas"/>
              </a:rPr>
              <a:t>class</a:t>
            </a:r>
            <a:r>
              <a:rPr lang="es" sz="1200" b="0" i="0" u="none" strike="noStrike" cap="none">
                <a:solidFill>
                  <a:srgbClr val="000000"/>
                </a:solidFill>
                <a:latin typeface="Consolas"/>
                <a:ea typeface="Consolas"/>
                <a:cs typeface="Consolas"/>
                <a:sym typeface="Consolas"/>
              </a:rPr>
              <a:t>=</a:t>
            </a:r>
            <a:r>
              <a:rPr lang="es" sz="1200" b="0" i="0" u="none" strike="noStrike" cap="none">
                <a:solidFill>
                  <a:srgbClr val="0000FF"/>
                </a:solidFill>
                <a:latin typeface="Consolas"/>
                <a:ea typeface="Consolas"/>
                <a:cs typeface="Consolas"/>
                <a:sym typeface="Consolas"/>
              </a:rPr>
              <a:t>"border"</a:t>
            </a:r>
            <a:r>
              <a:rPr lang="es" sz="1200" b="0" i="0" u="none" strike="noStrike" cap="none">
                <a:solidFill>
                  <a:srgbClr val="800000"/>
                </a:solidFill>
                <a:latin typeface="Consolas"/>
                <a:ea typeface="Consolas"/>
                <a:cs typeface="Consolas"/>
                <a:sym typeface="Consolas"/>
              </a:rPr>
              <a:t>&gt;</a:t>
            </a:r>
            <a:r>
              <a:rPr lang="es" sz="1200" b="0" i="0" u="none" strike="noStrike" cap="none">
                <a:solidFill>
                  <a:srgbClr val="000000"/>
                </a:solidFill>
                <a:latin typeface="Consolas"/>
                <a:ea typeface="Consolas"/>
                <a:cs typeface="Consolas"/>
                <a:sym typeface="Consolas"/>
              </a:rPr>
              <a:t>Pie de p</a:t>
            </a:r>
            <a:r>
              <a:rPr lang="es" sz="1200">
                <a:latin typeface="Consolas"/>
                <a:ea typeface="Consolas"/>
                <a:cs typeface="Consolas"/>
                <a:sym typeface="Consolas"/>
              </a:rPr>
              <a:t>á</a:t>
            </a:r>
            <a:r>
              <a:rPr lang="es" sz="1200" b="0" i="0" u="none" strike="noStrike" cap="none">
                <a:solidFill>
                  <a:srgbClr val="000000"/>
                </a:solidFill>
                <a:latin typeface="Consolas"/>
                <a:ea typeface="Consolas"/>
                <a:cs typeface="Consolas"/>
                <a:sym typeface="Consolas"/>
              </a:rPr>
              <a:t>gina</a:t>
            </a:r>
            <a:r>
              <a:rPr lang="es" sz="1200" b="0" i="0" u="none" strike="noStrike" cap="none">
                <a:solidFill>
                  <a:srgbClr val="800000"/>
                </a:solidFill>
                <a:latin typeface="Consolas"/>
                <a:ea typeface="Consolas"/>
                <a:cs typeface="Consolas"/>
                <a:sym typeface="Consolas"/>
              </a:rPr>
              <a:t>&lt;/footer&gt;</a:t>
            </a:r>
            <a:endParaRPr sz="12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200" b="0" i="0" u="none" strike="noStrike" cap="none">
                <a:solidFill>
                  <a:srgbClr val="800000"/>
                </a:solidFill>
                <a:latin typeface="Consolas"/>
                <a:ea typeface="Consolas"/>
                <a:cs typeface="Consolas"/>
                <a:sym typeface="Consolas"/>
              </a:rPr>
              <a:t>&lt;/div&gt;</a:t>
            </a:r>
            <a:endParaRPr sz="1200" b="0" i="0" u="none" strike="noStrike" cap="none">
              <a:solidFill>
                <a:srgbClr val="800000"/>
              </a:solidFill>
              <a:latin typeface="Consolas"/>
              <a:ea typeface="Consolas"/>
              <a:cs typeface="Consolas"/>
              <a:sym typeface="Consolas"/>
            </a:endParaRPr>
          </a:p>
          <a:p>
            <a:pPr marL="0" marR="0" lvl="0" indent="0" algn="just" rtl="0">
              <a:lnSpc>
                <a:spcPct val="125000"/>
              </a:lnSpc>
              <a:spcBef>
                <a:spcPts val="0"/>
              </a:spcBef>
              <a:spcAft>
                <a:spcPts val="0"/>
              </a:spcAft>
              <a:buClr>
                <a:srgbClr val="000000"/>
              </a:buClr>
              <a:buSzPts val="1400"/>
              <a:buFont typeface="Arial"/>
              <a:buNone/>
            </a:pPr>
            <a:endParaRPr sz="1400" b="0" i="0" u="none" strike="noStrike" cap="none">
              <a:solidFill>
                <a:srgbClr val="800000"/>
              </a:solidFill>
              <a:latin typeface="Consolas"/>
              <a:ea typeface="Consolas"/>
              <a:cs typeface="Consolas"/>
              <a:sym typeface="Consolas"/>
            </a:endParaRPr>
          </a:p>
        </p:txBody>
      </p:sp>
      <p:sp>
        <p:nvSpPr>
          <p:cNvPr id="351" name="Google Shape;351;p52"/>
          <p:cNvSpPr txBox="1"/>
          <p:nvPr/>
        </p:nvSpPr>
        <p:spPr>
          <a:xfrm>
            <a:off x="578400" y="1893275"/>
            <a:ext cx="651900" cy="33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200" b="1">
                <a:latin typeface="DM Sans"/>
                <a:ea typeface="DM Sans"/>
                <a:cs typeface="DM Sans"/>
                <a:sym typeface="DM Sans"/>
              </a:rPr>
              <a:t>HTML</a:t>
            </a:r>
            <a:endParaRPr sz="1200" b="1" i="0" u="none" strike="noStrike" cap="none">
              <a:solidFill>
                <a:srgbClr val="000000"/>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3"/>
          <p:cNvSpPr txBox="1"/>
          <p:nvPr/>
        </p:nvSpPr>
        <p:spPr>
          <a:xfrm>
            <a:off x="475500" y="468275"/>
            <a:ext cx="74037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Grid por áreas</a:t>
            </a:r>
            <a:endParaRPr sz="4000" b="1">
              <a:solidFill>
                <a:schemeClr val="dk1"/>
              </a:solidFill>
              <a:latin typeface="DM Sans"/>
              <a:ea typeface="DM Sans"/>
              <a:cs typeface="DM Sans"/>
              <a:sym typeface="DM Sans"/>
            </a:endParaRPr>
          </a:p>
        </p:txBody>
      </p:sp>
      <p:pic>
        <p:nvPicPr>
          <p:cNvPr id="357" name="Google Shape;357;p53"/>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58" name="Google Shape;358;p53"/>
          <p:cNvGrpSpPr/>
          <p:nvPr/>
        </p:nvGrpSpPr>
        <p:grpSpPr>
          <a:xfrm>
            <a:off x="7941139" y="468273"/>
            <a:ext cx="738900" cy="738900"/>
            <a:chOff x="473351" y="619523"/>
            <a:chExt cx="738900" cy="738900"/>
          </a:xfrm>
        </p:grpSpPr>
        <p:sp>
          <p:nvSpPr>
            <p:cNvPr id="359" name="Google Shape;359;p5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0" name="Google Shape;360;p53"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
        <p:nvSpPr>
          <p:cNvPr id="361" name="Google Shape;361;p53"/>
          <p:cNvSpPr txBox="1"/>
          <p:nvPr/>
        </p:nvSpPr>
        <p:spPr>
          <a:xfrm>
            <a:off x="823438" y="1492175"/>
            <a:ext cx="3691800" cy="2915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s" sz="900" b="0" i="0" u="none" strike="noStrike" cap="none">
                <a:solidFill>
                  <a:srgbClr val="800000"/>
                </a:solidFill>
                <a:latin typeface="Consolas"/>
                <a:ea typeface="Consolas"/>
                <a:cs typeface="Consolas"/>
                <a:sym typeface="Consolas"/>
              </a:rPr>
              <a:t>#grilla</a:t>
            </a:r>
            <a:r>
              <a:rPr lang="es" sz="900" b="0" i="0" u="none" strike="noStrike" cap="none">
                <a:solidFill>
                  <a:srgbClr val="000000"/>
                </a:solidFill>
                <a:latin typeface="Consolas"/>
                <a:ea typeface="Consolas"/>
                <a:cs typeface="Consolas"/>
                <a:sym typeface="Consolas"/>
              </a:rPr>
              <a:t> {</a:t>
            </a:r>
            <a:endParaRPr sz="9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FF0000"/>
                </a:solidFill>
                <a:latin typeface="Consolas"/>
                <a:ea typeface="Consolas"/>
                <a:cs typeface="Consolas"/>
                <a:sym typeface="Consolas"/>
              </a:rPr>
              <a:t>display</a:t>
            </a: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0451A5"/>
                </a:solidFill>
                <a:latin typeface="Consolas"/>
                <a:ea typeface="Consolas"/>
                <a:cs typeface="Consolas"/>
                <a:sym typeface="Consolas"/>
              </a:rPr>
              <a:t>grid</a:t>
            </a:r>
            <a:r>
              <a:rPr lang="es" sz="900" b="0" i="0" u="none" strike="noStrike" cap="none">
                <a:solidFill>
                  <a:srgbClr val="000000"/>
                </a:solidFill>
                <a:latin typeface="Consolas"/>
                <a:ea typeface="Consolas"/>
                <a:cs typeface="Consolas"/>
                <a:sym typeface="Consolas"/>
              </a:rPr>
              <a:t>;</a:t>
            </a:r>
            <a:endParaRPr sz="9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FF0000"/>
                </a:solidFill>
                <a:latin typeface="Consolas"/>
                <a:ea typeface="Consolas"/>
                <a:cs typeface="Consolas"/>
                <a:sym typeface="Consolas"/>
              </a:rPr>
              <a:t>grid-template-areas</a:t>
            </a:r>
            <a:r>
              <a:rPr lang="es" sz="900" b="0" i="0" u="none" strike="noStrike" cap="none">
                <a:solidFill>
                  <a:srgbClr val="000000"/>
                </a:solidFill>
                <a:latin typeface="Consolas"/>
                <a:ea typeface="Consolas"/>
                <a:cs typeface="Consolas"/>
                <a:sym typeface="Consolas"/>
              </a:rPr>
              <a:t>:</a:t>
            </a:r>
            <a:endParaRPr sz="9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A31515"/>
                </a:solidFill>
                <a:latin typeface="Consolas"/>
                <a:ea typeface="Consolas"/>
                <a:cs typeface="Consolas"/>
                <a:sym typeface="Consolas"/>
              </a:rPr>
              <a:t>"nav header header"</a:t>
            </a:r>
            <a:endParaRPr sz="900" b="0" i="0" u="none" strike="noStrike" cap="none">
              <a:solidFill>
                <a:srgbClr val="A31515"/>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A31515"/>
                </a:solidFill>
                <a:latin typeface="Consolas"/>
                <a:ea typeface="Consolas"/>
                <a:cs typeface="Consolas"/>
                <a:sym typeface="Consolas"/>
              </a:rPr>
              <a:t>"nav productos publicidad"</a:t>
            </a:r>
            <a:endParaRPr sz="900" b="0" i="0" u="none" strike="noStrike" cap="none">
              <a:solidFill>
                <a:srgbClr val="A31515"/>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A31515"/>
                </a:solidFill>
                <a:latin typeface="Consolas"/>
                <a:ea typeface="Consolas"/>
                <a:cs typeface="Consolas"/>
                <a:sym typeface="Consolas"/>
              </a:rPr>
              <a:t>"nav servicios publicidad"</a:t>
            </a:r>
            <a:endParaRPr sz="900" b="0" i="0" u="none" strike="noStrike" cap="none">
              <a:solidFill>
                <a:srgbClr val="A31515"/>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A31515"/>
                </a:solidFill>
                <a:latin typeface="Consolas"/>
                <a:ea typeface="Consolas"/>
                <a:cs typeface="Consolas"/>
                <a:sym typeface="Consolas"/>
              </a:rPr>
              <a:t>"nav footer footer"</a:t>
            </a:r>
            <a:r>
              <a:rPr lang="es" sz="900" b="0" i="0" u="none" strike="noStrike" cap="none">
                <a:solidFill>
                  <a:srgbClr val="000000"/>
                </a:solidFill>
                <a:latin typeface="Consolas"/>
                <a:ea typeface="Consolas"/>
                <a:cs typeface="Consolas"/>
                <a:sym typeface="Consolas"/>
              </a:rPr>
              <a:t>;</a:t>
            </a:r>
            <a:endParaRPr sz="9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FF0000"/>
                </a:solidFill>
                <a:latin typeface="Consolas"/>
                <a:ea typeface="Consolas"/>
                <a:cs typeface="Consolas"/>
                <a:sym typeface="Consolas"/>
              </a:rPr>
              <a:t>grid-template-rows</a:t>
            </a: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09885A"/>
                </a:solidFill>
                <a:latin typeface="Consolas"/>
                <a:ea typeface="Consolas"/>
                <a:cs typeface="Consolas"/>
                <a:sym typeface="Consolas"/>
              </a:rPr>
              <a:t>100px</a:t>
            </a: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09885A"/>
                </a:solidFill>
                <a:latin typeface="Consolas"/>
                <a:ea typeface="Consolas"/>
                <a:cs typeface="Consolas"/>
                <a:sym typeface="Consolas"/>
              </a:rPr>
              <a:t>1fr</a:t>
            </a: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09885A"/>
                </a:solidFill>
                <a:latin typeface="Consolas"/>
                <a:ea typeface="Consolas"/>
                <a:cs typeface="Consolas"/>
                <a:sym typeface="Consolas"/>
              </a:rPr>
              <a:t>1fr</a:t>
            </a: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09885A"/>
                </a:solidFill>
                <a:latin typeface="Consolas"/>
                <a:ea typeface="Consolas"/>
                <a:cs typeface="Consolas"/>
                <a:sym typeface="Consolas"/>
              </a:rPr>
              <a:t>75px</a:t>
            </a:r>
            <a:r>
              <a:rPr lang="es" sz="900" b="0" i="0" u="none" strike="noStrike" cap="none">
                <a:solidFill>
                  <a:srgbClr val="000000"/>
                </a:solidFill>
                <a:latin typeface="Consolas"/>
                <a:ea typeface="Consolas"/>
                <a:cs typeface="Consolas"/>
                <a:sym typeface="Consolas"/>
              </a:rPr>
              <a:t>; </a:t>
            </a:r>
            <a:endParaRPr sz="9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FF0000"/>
                </a:solidFill>
                <a:latin typeface="Consolas"/>
                <a:ea typeface="Consolas"/>
                <a:cs typeface="Consolas"/>
                <a:sym typeface="Consolas"/>
              </a:rPr>
              <a:t>grid-template-columns</a:t>
            </a: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09885A"/>
                </a:solidFill>
                <a:latin typeface="Consolas"/>
                <a:ea typeface="Consolas"/>
                <a:cs typeface="Consolas"/>
                <a:sym typeface="Consolas"/>
              </a:rPr>
              <a:t>20%</a:t>
            </a: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0451A5"/>
                </a:solidFill>
                <a:latin typeface="Consolas"/>
                <a:ea typeface="Consolas"/>
                <a:cs typeface="Consolas"/>
                <a:sym typeface="Consolas"/>
              </a:rPr>
              <a:t>auto</a:t>
            </a: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09885A"/>
                </a:solidFill>
                <a:latin typeface="Consolas"/>
                <a:ea typeface="Consolas"/>
                <a:cs typeface="Consolas"/>
                <a:sym typeface="Consolas"/>
              </a:rPr>
              <a:t>15%</a:t>
            </a:r>
            <a:r>
              <a:rPr lang="es" sz="900" b="0" i="0" u="none" strike="noStrike" cap="none">
                <a:solidFill>
                  <a:srgbClr val="000000"/>
                </a:solidFill>
                <a:latin typeface="Consolas"/>
                <a:ea typeface="Consolas"/>
                <a:cs typeface="Consolas"/>
                <a:sym typeface="Consolas"/>
              </a:rPr>
              <a:t>;</a:t>
            </a:r>
            <a:endParaRPr sz="9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900" b="0" i="0" u="none" strike="noStrike" cap="none">
                <a:solidFill>
                  <a:srgbClr val="800000"/>
                </a:solidFill>
                <a:latin typeface="Consolas"/>
                <a:ea typeface="Consolas"/>
                <a:cs typeface="Consolas"/>
                <a:sym typeface="Consolas"/>
              </a:rPr>
              <a:t>}</a:t>
            </a:r>
            <a:endParaRPr sz="9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900" b="0" i="0" u="none" strike="noStrike" cap="none">
                <a:solidFill>
                  <a:srgbClr val="800000"/>
                </a:solidFill>
                <a:latin typeface="Consolas"/>
                <a:ea typeface="Consolas"/>
                <a:cs typeface="Consolas"/>
                <a:sym typeface="Consolas"/>
              </a:rPr>
              <a:t>.border {</a:t>
            </a:r>
            <a:endParaRPr sz="9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900" b="0" i="0" u="none" strike="noStrike" cap="none">
                <a:solidFill>
                  <a:srgbClr val="800000"/>
                </a:solidFill>
                <a:latin typeface="Consolas"/>
                <a:ea typeface="Consolas"/>
                <a:cs typeface="Consolas"/>
                <a:sym typeface="Consolas"/>
              </a:rPr>
              <a:t>   </a:t>
            </a:r>
            <a:r>
              <a:rPr lang="es" sz="900" b="0" i="0" u="none" strike="noStrike" cap="none">
                <a:solidFill>
                  <a:srgbClr val="FF0000"/>
                </a:solidFill>
                <a:latin typeface="Consolas"/>
                <a:ea typeface="Consolas"/>
                <a:cs typeface="Consolas"/>
                <a:sym typeface="Consolas"/>
              </a:rPr>
              <a:t>border</a:t>
            </a:r>
            <a:r>
              <a:rPr lang="es" sz="900" b="0" i="0" u="none" strike="noStrike" cap="none">
                <a:solidFill>
                  <a:srgbClr val="800000"/>
                </a:solidFill>
                <a:latin typeface="Consolas"/>
                <a:ea typeface="Consolas"/>
                <a:cs typeface="Consolas"/>
                <a:sym typeface="Consolas"/>
              </a:rPr>
              <a:t>: </a:t>
            </a:r>
            <a:r>
              <a:rPr lang="es" sz="900" b="0" i="0" u="none" strike="noStrike" cap="none">
                <a:solidFill>
                  <a:srgbClr val="09885A"/>
                </a:solidFill>
                <a:latin typeface="Consolas"/>
                <a:ea typeface="Consolas"/>
                <a:cs typeface="Consolas"/>
                <a:sym typeface="Consolas"/>
              </a:rPr>
              <a:t>1px solid black</a:t>
            </a:r>
            <a:r>
              <a:rPr lang="es" sz="900" b="0" i="0" u="none" strike="noStrike" cap="none">
                <a:solidFill>
                  <a:srgbClr val="800000"/>
                </a:solidFill>
                <a:latin typeface="Consolas"/>
                <a:ea typeface="Consolas"/>
                <a:cs typeface="Consolas"/>
                <a:sym typeface="Consolas"/>
              </a:rPr>
              <a:t>;</a:t>
            </a:r>
            <a:endParaRPr sz="9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900" b="0" i="0" u="none" strike="noStrike" cap="none">
                <a:solidFill>
                  <a:srgbClr val="800000"/>
                </a:solidFill>
                <a:latin typeface="Consolas"/>
                <a:ea typeface="Consolas"/>
                <a:cs typeface="Consolas"/>
                <a:sym typeface="Consolas"/>
              </a:rPr>
              <a:t>}</a:t>
            </a:r>
            <a:endParaRPr sz="900" b="0" i="0" u="none" strike="noStrike" cap="none">
              <a:solidFill>
                <a:srgbClr val="800000"/>
              </a:solidFill>
              <a:latin typeface="Consolas"/>
              <a:ea typeface="Consolas"/>
              <a:cs typeface="Consolas"/>
              <a:sym typeface="Consolas"/>
            </a:endParaRPr>
          </a:p>
          <a:p>
            <a:pPr marL="0" marR="0" lvl="0" indent="0" algn="just" rtl="0">
              <a:lnSpc>
                <a:spcPct val="125000"/>
              </a:lnSpc>
              <a:spcBef>
                <a:spcPts val="0"/>
              </a:spcBef>
              <a:spcAft>
                <a:spcPts val="0"/>
              </a:spcAft>
              <a:buClr>
                <a:srgbClr val="000000"/>
              </a:buClr>
              <a:buSzPts val="1200"/>
              <a:buFont typeface="Arial"/>
              <a:buNone/>
            </a:pPr>
            <a:endParaRPr sz="1000" b="0" i="0" u="none" strike="noStrike" cap="none">
              <a:solidFill>
                <a:srgbClr val="800000"/>
              </a:solidFill>
              <a:latin typeface="Consolas"/>
              <a:ea typeface="Consolas"/>
              <a:cs typeface="Consolas"/>
              <a:sym typeface="Consolas"/>
            </a:endParaRPr>
          </a:p>
        </p:txBody>
      </p:sp>
      <p:sp>
        <p:nvSpPr>
          <p:cNvPr id="362" name="Google Shape;362;p53"/>
          <p:cNvSpPr txBox="1"/>
          <p:nvPr/>
        </p:nvSpPr>
        <p:spPr>
          <a:xfrm>
            <a:off x="4628751" y="1492175"/>
            <a:ext cx="3691800" cy="25776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800000"/>
                </a:solidFill>
                <a:latin typeface="Consolas"/>
                <a:ea typeface="Consolas"/>
                <a:cs typeface="Consolas"/>
                <a:sym typeface="Consolas"/>
              </a:rPr>
              <a:t>header</a:t>
            </a:r>
            <a:r>
              <a:rPr lang="es" sz="900" b="0" i="0" u="none" strike="noStrike" cap="none">
                <a:solidFill>
                  <a:srgbClr val="000000"/>
                </a:solidFill>
                <a:latin typeface="Consolas"/>
                <a:ea typeface="Consolas"/>
                <a:cs typeface="Consolas"/>
                <a:sym typeface="Consolas"/>
              </a:rPr>
              <a:t> {</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FF0000"/>
                </a:solidFill>
                <a:latin typeface="Consolas"/>
                <a:ea typeface="Consolas"/>
                <a:cs typeface="Consolas"/>
                <a:sym typeface="Consolas"/>
              </a:rPr>
              <a:t>grid-area</a:t>
            </a:r>
            <a:r>
              <a:rPr lang="es" sz="900" b="0" i="0" u="none" strike="noStrike" cap="none">
                <a:solidFill>
                  <a:srgbClr val="000000"/>
                </a:solidFill>
                <a:latin typeface="Consolas"/>
                <a:ea typeface="Consolas"/>
                <a:cs typeface="Consolas"/>
                <a:sym typeface="Consolas"/>
              </a:rPr>
              <a:t>: header;</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800000"/>
                </a:solidFill>
                <a:latin typeface="Consolas"/>
                <a:ea typeface="Consolas"/>
                <a:cs typeface="Consolas"/>
                <a:sym typeface="Consolas"/>
              </a:rPr>
              <a:t>footer</a:t>
            </a:r>
            <a:r>
              <a:rPr lang="es" sz="900" b="0" i="0" u="none" strike="noStrike" cap="none">
                <a:solidFill>
                  <a:srgbClr val="000000"/>
                </a:solidFill>
                <a:latin typeface="Consolas"/>
                <a:ea typeface="Consolas"/>
                <a:cs typeface="Consolas"/>
                <a:sym typeface="Consolas"/>
              </a:rPr>
              <a:t> {</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FF0000"/>
                </a:solidFill>
                <a:latin typeface="Consolas"/>
                <a:ea typeface="Consolas"/>
                <a:cs typeface="Consolas"/>
                <a:sym typeface="Consolas"/>
              </a:rPr>
              <a:t>grid-area</a:t>
            </a:r>
            <a:r>
              <a:rPr lang="es" sz="900" b="0" i="0" u="none" strike="noStrike" cap="none">
                <a:solidFill>
                  <a:srgbClr val="000000"/>
                </a:solidFill>
                <a:latin typeface="Consolas"/>
                <a:ea typeface="Consolas"/>
                <a:cs typeface="Consolas"/>
                <a:sym typeface="Consolas"/>
              </a:rPr>
              <a:t>: footer;</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800000"/>
                </a:solidFill>
                <a:latin typeface="Consolas"/>
                <a:ea typeface="Consolas"/>
                <a:cs typeface="Consolas"/>
                <a:sym typeface="Consolas"/>
              </a:rPr>
              <a:t>section#productos</a:t>
            </a:r>
            <a:r>
              <a:rPr lang="es" sz="900" b="0" i="0" u="none" strike="noStrike" cap="none">
                <a:solidFill>
                  <a:srgbClr val="000000"/>
                </a:solidFill>
                <a:latin typeface="Consolas"/>
                <a:ea typeface="Consolas"/>
                <a:cs typeface="Consolas"/>
                <a:sym typeface="Consolas"/>
              </a:rPr>
              <a:t> {</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FF0000"/>
                </a:solidFill>
                <a:latin typeface="Consolas"/>
                <a:ea typeface="Consolas"/>
                <a:cs typeface="Consolas"/>
                <a:sym typeface="Consolas"/>
              </a:rPr>
              <a:t>grid-area</a:t>
            </a:r>
            <a:r>
              <a:rPr lang="es" sz="900" b="0" i="0" u="none" strike="noStrike" cap="none">
                <a:solidFill>
                  <a:srgbClr val="000000"/>
                </a:solidFill>
                <a:latin typeface="Consolas"/>
                <a:ea typeface="Consolas"/>
                <a:cs typeface="Consolas"/>
                <a:sym typeface="Consolas"/>
              </a:rPr>
              <a:t>: productos;     </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800000"/>
                </a:solidFill>
                <a:latin typeface="Consolas"/>
                <a:ea typeface="Consolas"/>
                <a:cs typeface="Consolas"/>
                <a:sym typeface="Consolas"/>
              </a:rPr>
              <a:t>section#servicios</a:t>
            </a:r>
            <a:r>
              <a:rPr lang="es" sz="900" b="0" i="0" u="none" strike="noStrike" cap="none">
                <a:solidFill>
                  <a:srgbClr val="000000"/>
                </a:solidFill>
                <a:latin typeface="Consolas"/>
                <a:ea typeface="Consolas"/>
                <a:cs typeface="Consolas"/>
                <a:sym typeface="Consolas"/>
              </a:rPr>
              <a:t> {</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FF0000"/>
                </a:solidFill>
                <a:latin typeface="Consolas"/>
                <a:ea typeface="Consolas"/>
                <a:cs typeface="Consolas"/>
                <a:sym typeface="Consolas"/>
              </a:rPr>
              <a:t>grid-area</a:t>
            </a:r>
            <a:r>
              <a:rPr lang="es" sz="900" b="0" i="0" u="none" strike="noStrike" cap="none">
                <a:solidFill>
                  <a:srgbClr val="000000"/>
                </a:solidFill>
                <a:latin typeface="Consolas"/>
                <a:ea typeface="Consolas"/>
                <a:cs typeface="Consolas"/>
                <a:sym typeface="Consolas"/>
              </a:rPr>
              <a:t>: servicios;     </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800000"/>
                </a:solidFill>
                <a:latin typeface="Consolas"/>
                <a:ea typeface="Consolas"/>
                <a:cs typeface="Consolas"/>
                <a:sym typeface="Consolas"/>
              </a:rPr>
              <a:t>nav</a:t>
            </a:r>
            <a:r>
              <a:rPr lang="es" sz="900" b="0" i="0" u="none" strike="noStrike" cap="none">
                <a:solidFill>
                  <a:srgbClr val="000000"/>
                </a:solidFill>
                <a:latin typeface="Consolas"/>
                <a:ea typeface="Consolas"/>
                <a:cs typeface="Consolas"/>
                <a:sym typeface="Consolas"/>
              </a:rPr>
              <a:t> {</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FF0000"/>
                </a:solidFill>
                <a:latin typeface="Consolas"/>
                <a:ea typeface="Consolas"/>
                <a:cs typeface="Consolas"/>
                <a:sym typeface="Consolas"/>
              </a:rPr>
              <a:t>grid-area</a:t>
            </a:r>
            <a:r>
              <a:rPr lang="es" sz="900" b="0" i="0" u="none" strike="noStrike" cap="none">
                <a:solidFill>
                  <a:srgbClr val="000000"/>
                </a:solidFill>
                <a:latin typeface="Consolas"/>
                <a:ea typeface="Consolas"/>
                <a:cs typeface="Consolas"/>
                <a:sym typeface="Consolas"/>
              </a:rPr>
              <a:t>: nav;</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800000"/>
                </a:solidFill>
                <a:latin typeface="Consolas"/>
                <a:ea typeface="Consolas"/>
                <a:cs typeface="Consolas"/>
                <a:sym typeface="Consolas"/>
              </a:rPr>
              <a:t>aside</a:t>
            </a:r>
            <a:r>
              <a:rPr lang="es" sz="900" b="0" i="0" u="none" strike="noStrike" cap="none">
                <a:solidFill>
                  <a:srgbClr val="000000"/>
                </a:solidFill>
                <a:latin typeface="Consolas"/>
                <a:ea typeface="Consolas"/>
                <a:cs typeface="Consolas"/>
                <a:sym typeface="Consolas"/>
              </a:rPr>
              <a:t> {</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FF0000"/>
                </a:solidFill>
                <a:latin typeface="Consolas"/>
                <a:ea typeface="Consolas"/>
                <a:cs typeface="Consolas"/>
                <a:sym typeface="Consolas"/>
              </a:rPr>
              <a:t>grid-area</a:t>
            </a:r>
            <a:r>
              <a:rPr lang="es" sz="900" b="0" i="0" u="none" strike="noStrike" cap="none">
                <a:solidFill>
                  <a:srgbClr val="000000"/>
                </a:solidFill>
                <a:latin typeface="Consolas"/>
                <a:ea typeface="Consolas"/>
                <a:cs typeface="Consolas"/>
                <a:sym typeface="Consolas"/>
              </a:rPr>
              <a:t>: publicidad;</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a:t>
            </a:r>
            <a:endParaRPr sz="900" b="0" i="0" u="none" strike="noStrike" cap="none">
              <a:solidFill>
                <a:srgbClr val="000000"/>
              </a:solidFill>
              <a:latin typeface="Consolas"/>
              <a:ea typeface="Consolas"/>
              <a:cs typeface="Consolas"/>
              <a:sym typeface="Consolas"/>
            </a:endParaRPr>
          </a:p>
          <a:p>
            <a:pPr marL="0" marR="0" lvl="0" indent="0" algn="just" rtl="0">
              <a:lnSpc>
                <a:spcPct val="100000"/>
              </a:lnSpc>
              <a:spcBef>
                <a:spcPts val="0"/>
              </a:spcBef>
              <a:spcAft>
                <a:spcPts val="0"/>
              </a:spcAft>
              <a:buClr>
                <a:srgbClr val="000000"/>
              </a:buClr>
              <a:buSzPts val="1100"/>
              <a:buFont typeface="Arial"/>
              <a:buNone/>
            </a:pPr>
            <a:endParaRPr sz="900" b="0" i="0" u="none" strike="noStrike" cap="none">
              <a:solidFill>
                <a:srgbClr val="800000"/>
              </a:solidFill>
              <a:latin typeface="Consolas"/>
              <a:ea typeface="Consolas"/>
              <a:cs typeface="Consolas"/>
              <a:sym typeface="Consolas"/>
            </a:endParaRPr>
          </a:p>
        </p:txBody>
      </p:sp>
      <p:sp>
        <p:nvSpPr>
          <p:cNvPr id="363" name="Google Shape;363;p53"/>
          <p:cNvSpPr txBox="1"/>
          <p:nvPr/>
        </p:nvSpPr>
        <p:spPr>
          <a:xfrm>
            <a:off x="823450" y="1207175"/>
            <a:ext cx="651900" cy="33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200" b="1" i="0" u="none" strike="noStrike" cap="none">
                <a:solidFill>
                  <a:srgbClr val="000000"/>
                </a:solidFill>
                <a:latin typeface="DM Sans"/>
                <a:ea typeface="DM Sans"/>
                <a:cs typeface="DM Sans"/>
                <a:sym typeface="DM Sans"/>
              </a:rPr>
              <a:t>CSS</a:t>
            </a:r>
            <a:endParaRPr sz="1200" b="1" i="0" u="none" strike="noStrike" cap="none">
              <a:solidFill>
                <a:srgbClr val="000000"/>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4"/>
          <p:cNvSpPr txBox="1"/>
          <p:nvPr/>
        </p:nvSpPr>
        <p:spPr>
          <a:xfrm>
            <a:off x="475500" y="468275"/>
            <a:ext cx="74037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Grid por áreas</a:t>
            </a:r>
            <a:endParaRPr sz="4000" b="1">
              <a:solidFill>
                <a:schemeClr val="dk1"/>
              </a:solidFill>
              <a:latin typeface="DM Sans"/>
              <a:ea typeface="DM Sans"/>
              <a:cs typeface="DM Sans"/>
              <a:sym typeface="DM Sans"/>
            </a:endParaRPr>
          </a:p>
        </p:txBody>
      </p:sp>
      <p:pic>
        <p:nvPicPr>
          <p:cNvPr id="369" name="Google Shape;369;p5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70" name="Google Shape;370;p54"/>
          <p:cNvSpPr txBox="1"/>
          <p:nvPr/>
        </p:nvSpPr>
        <p:spPr>
          <a:xfrm>
            <a:off x="1132800" y="1300126"/>
            <a:ext cx="6878400" cy="5919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De esta forma, nuestro layout se aproxima a lo que queremos inicialmente, sólo nos falta darle unas decoraciones:</a:t>
            </a: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1500"/>
              <a:buFont typeface="Arial"/>
              <a:buNone/>
            </a:pPr>
            <a:endParaRPr sz="1350">
              <a:highlight>
                <a:schemeClr val="accent6"/>
              </a:highlight>
              <a:latin typeface="DM Sans"/>
              <a:ea typeface="DM Sans"/>
              <a:cs typeface="DM Sans"/>
              <a:sym typeface="DM Sans"/>
            </a:endParaRPr>
          </a:p>
        </p:txBody>
      </p:sp>
      <p:pic>
        <p:nvPicPr>
          <p:cNvPr id="371" name="Google Shape;371;p54"/>
          <p:cNvPicPr preferRelativeResize="0"/>
          <p:nvPr/>
        </p:nvPicPr>
        <p:blipFill rotWithShape="1">
          <a:blip r:embed="rId4">
            <a:alphaModFix/>
          </a:blip>
          <a:srcRect/>
          <a:stretch/>
        </p:blipFill>
        <p:spPr>
          <a:xfrm>
            <a:off x="266834" y="1950063"/>
            <a:ext cx="5271640" cy="2668050"/>
          </a:xfrm>
          <a:prstGeom prst="rect">
            <a:avLst/>
          </a:prstGeom>
          <a:noFill/>
          <a:ln>
            <a:noFill/>
          </a:ln>
        </p:spPr>
      </p:pic>
      <p:pic>
        <p:nvPicPr>
          <p:cNvPr id="372" name="Google Shape;372;p54"/>
          <p:cNvPicPr preferRelativeResize="0"/>
          <p:nvPr/>
        </p:nvPicPr>
        <p:blipFill rotWithShape="1">
          <a:blip r:embed="rId5">
            <a:alphaModFix/>
          </a:blip>
          <a:srcRect/>
          <a:stretch/>
        </p:blipFill>
        <p:spPr>
          <a:xfrm>
            <a:off x="3999675" y="2123077"/>
            <a:ext cx="4611910" cy="232201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5"/>
          <p:cNvSpPr txBox="1"/>
          <p:nvPr/>
        </p:nvSpPr>
        <p:spPr>
          <a:xfrm>
            <a:off x="629725" y="561275"/>
            <a:ext cx="7966200" cy="1459500"/>
          </a:xfrm>
          <a:prstGeom prst="rect">
            <a:avLst/>
          </a:prstGeom>
          <a:solidFill>
            <a:schemeClr val="accent6"/>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2000"/>
              <a:buFont typeface="Arial"/>
              <a:buNone/>
            </a:pPr>
            <a:endParaRPr sz="1350">
              <a:solidFill>
                <a:schemeClr val="dk1"/>
              </a:solidFill>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2000"/>
              <a:buFont typeface="Arial"/>
              <a:buNone/>
            </a:pPr>
            <a:endParaRPr sz="1350">
              <a:solidFill>
                <a:schemeClr val="dk1"/>
              </a:solidFill>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2000"/>
              <a:buFont typeface="Arial"/>
              <a:buNone/>
            </a:pPr>
            <a:r>
              <a:rPr lang="es" sz="1350" i="0" u="none" strike="noStrike" cap="none">
                <a:solidFill>
                  <a:schemeClr val="dk1"/>
                </a:solidFill>
                <a:latin typeface="DM Sans"/>
                <a:ea typeface="DM Sans"/>
                <a:cs typeface="DM Sans"/>
                <a:sym typeface="DM Sans"/>
              </a:rPr>
              <a:t>En la propiedad </a:t>
            </a:r>
            <a:r>
              <a:rPr lang="es" sz="1350" b="1" i="0" u="none" strike="noStrike" cap="none">
                <a:solidFill>
                  <a:schemeClr val="dk1"/>
                </a:solidFill>
                <a:latin typeface="DM Sans"/>
                <a:ea typeface="DM Sans"/>
                <a:cs typeface="DM Sans"/>
                <a:sym typeface="DM Sans"/>
              </a:rPr>
              <a:t>grid-template-areas</a:t>
            </a:r>
            <a:r>
              <a:rPr lang="es" sz="1350" i="0" u="none" strike="noStrike" cap="none">
                <a:solidFill>
                  <a:schemeClr val="dk1"/>
                </a:solidFill>
                <a:latin typeface="DM Sans"/>
                <a:ea typeface="DM Sans"/>
                <a:cs typeface="DM Sans"/>
                <a:sym typeface="DM Sans"/>
              </a:rPr>
              <a:t> también es posible indicar una palabra clave especial:</a:t>
            </a:r>
            <a:endParaRPr sz="1350" i="0" u="none" strike="noStrike" cap="none">
              <a:solidFill>
                <a:schemeClr val="dk1"/>
              </a:solidFill>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2000"/>
              <a:buFont typeface="Arial"/>
              <a:buNone/>
            </a:pPr>
            <a:endParaRPr sz="1350">
              <a:solidFill>
                <a:schemeClr val="dk1"/>
              </a:solidFill>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2000"/>
              <a:buFont typeface="Arial"/>
              <a:buNone/>
            </a:pPr>
            <a:endParaRPr sz="1350">
              <a:solidFill>
                <a:schemeClr val="dk1"/>
              </a:solidFill>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2000"/>
              <a:buFont typeface="Arial"/>
              <a:buNone/>
            </a:pPr>
            <a:endParaRPr sz="1350">
              <a:solidFill>
                <a:schemeClr val="dk1"/>
              </a:solidFill>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2000"/>
              <a:buFont typeface="Arial"/>
              <a:buNone/>
            </a:pPr>
            <a:endParaRPr sz="1350">
              <a:solidFill>
                <a:schemeClr val="dk1"/>
              </a:solidFill>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2000"/>
              <a:buFont typeface="Arial"/>
              <a:buNone/>
            </a:pPr>
            <a:endParaRPr sz="1350">
              <a:solidFill>
                <a:schemeClr val="dk1"/>
              </a:solidFill>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2000"/>
              <a:buFont typeface="Arial"/>
              <a:buNone/>
            </a:pPr>
            <a:endParaRPr sz="1350">
              <a:solidFill>
                <a:schemeClr val="dk1"/>
              </a:solidFill>
              <a:latin typeface="DM Sans"/>
              <a:ea typeface="DM Sans"/>
              <a:cs typeface="DM Sans"/>
              <a:sym typeface="DM Sans"/>
            </a:endParaRPr>
          </a:p>
          <a:p>
            <a:pPr marL="0" marR="0" lvl="0" indent="0" algn="l" rtl="0">
              <a:lnSpc>
                <a:spcPct val="115000"/>
              </a:lnSpc>
              <a:spcBef>
                <a:spcPts val="0"/>
              </a:spcBef>
              <a:spcAft>
                <a:spcPts val="0"/>
              </a:spcAft>
              <a:buNone/>
            </a:pPr>
            <a:endParaRPr sz="1350">
              <a:solidFill>
                <a:schemeClr val="dk1"/>
              </a:solidFill>
              <a:latin typeface="DM Sans"/>
              <a:ea typeface="DM Sans"/>
              <a:cs typeface="DM Sans"/>
              <a:sym typeface="DM Sans"/>
            </a:endParaRPr>
          </a:p>
          <a:p>
            <a:pPr marL="457200" marR="0" lvl="0" indent="0" algn="l" rtl="0">
              <a:lnSpc>
                <a:spcPct val="115000"/>
              </a:lnSpc>
              <a:spcBef>
                <a:spcPts val="0"/>
              </a:spcBef>
              <a:spcAft>
                <a:spcPts val="0"/>
              </a:spcAft>
              <a:buNone/>
            </a:pPr>
            <a:r>
              <a:rPr lang="es" sz="1350">
                <a:solidFill>
                  <a:schemeClr val="dk1"/>
                </a:solidFill>
                <a:latin typeface="DM Sans"/>
                <a:ea typeface="DM Sans"/>
                <a:cs typeface="DM Sans"/>
                <a:sym typeface="DM Sans"/>
              </a:rPr>
              <a:t>👉 </a:t>
            </a:r>
            <a:r>
              <a:rPr lang="es" sz="1350" i="0" u="none" strike="noStrike" cap="none">
                <a:solidFill>
                  <a:schemeClr val="dk1"/>
                </a:solidFill>
                <a:latin typeface="DM Sans"/>
                <a:ea typeface="DM Sans"/>
                <a:cs typeface="DM Sans"/>
                <a:sym typeface="DM Sans"/>
              </a:rPr>
              <a:t>La palabra clave </a:t>
            </a:r>
            <a:r>
              <a:rPr lang="es" sz="1350" b="1" i="0" u="none" strike="noStrike" cap="none">
                <a:solidFill>
                  <a:schemeClr val="dk1"/>
                </a:solidFill>
                <a:latin typeface="DM Sans"/>
                <a:ea typeface="DM Sans"/>
                <a:cs typeface="DM Sans"/>
                <a:sym typeface="DM Sans"/>
              </a:rPr>
              <a:t>none</a:t>
            </a:r>
            <a:r>
              <a:rPr lang="es" sz="1350" i="0" u="none" strike="noStrike" cap="none">
                <a:solidFill>
                  <a:schemeClr val="dk1"/>
                </a:solidFill>
                <a:latin typeface="DM Sans"/>
                <a:ea typeface="DM Sans"/>
                <a:cs typeface="DM Sans"/>
                <a:sym typeface="DM Sans"/>
              </a:rPr>
              <a:t>: Indica que no se colocará ninguna celda en esta posición.</a:t>
            </a:r>
            <a:endParaRPr sz="1350" i="0" u="none" strike="noStrike" cap="none">
              <a:solidFill>
                <a:schemeClr val="dk1"/>
              </a:solidFill>
              <a:latin typeface="DM Sans"/>
              <a:ea typeface="DM Sans"/>
              <a:cs typeface="DM Sans"/>
              <a:sym typeface="DM Sans"/>
            </a:endParaRPr>
          </a:p>
          <a:p>
            <a:pPr marL="457200" marR="0" lvl="0" indent="0" algn="l" rtl="0">
              <a:lnSpc>
                <a:spcPct val="115000"/>
              </a:lnSpc>
              <a:spcBef>
                <a:spcPts val="0"/>
              </a:spcBef>
              <a:spcAft>
                <a:spcPts val="0"/>
              </a:spcAft>
              <a:buNone/>
            </a:pPr>
            <a:endParaRPr sz="1350">
              <a:solidFill>
                <a:schemeClr val="dk1"/>
              </a:solidFill>
              <a:latin typeface="DM Sans"/>
              <a:ea typeface="DM Sans"/>
              <a:cs typeface="DM Sans"/>
              <a:sym typeface="DM Sans"/>
            </a:endParaRPr>
          </a:p>
          <a:p>
            <a:pPr marL="457200" marR="0" lvl="0" indent="0" algn="l" rtl="0">
              <a:lnSpc>
                <a:spcPct val="115000"/>
              </a:lnSpc>
              <a:spcBef>
                <a:spcPts val="0"/>
              </a:spcBef>
              <a:spcAft>
                <a:spcPts val="0"/>
              </a:spcAft>
              <a:buNone/>
            </a:pPr>
            <a:r>
              <a:rPr lang="es" sz="1350">
                <a:solidFill>
                  <a:schemeClr val="dk1"/>
                </a:solidFill>
                <a:latin typeface="DM Sans"/>
                <a:ea typeface="DM Sans"/>
                <a:cs typeface="DM Sans"/>
                <a:sym typeface="DM Sans"/>
              </a:rPr>
              <a:t>👉 </a:t>
            </a:r>
            <a:r>
              <a:rPr lang="es" sz="1350" i="0" u="none" strike="noStrike" cap="none">
                <a:solidFill>
                  <a:schemeClr val="dk1"/>
                </a:solidFill>
                <a:latin typeface="DM Sans"/>
                <a:ea typeface="DM Sans"/>
                <a:cs typeface="DM Sans"/>
                <a:sym typeface="DM Sans"/>
              </a:rPr>
              <a:t>Uno o más puntos </a:t>
            </a:r>
            <a:r>
              <a:rPr lang="es" sz="1350" b="1" i="0" u="none" strike="noStrike" cap="none">
                <a:solidFill>
                  <a:schemeClr val="dk1"/>
                </a:solidFill>
                <a:latin typeface="DM Sans"/>
                <a:ea typeface="DM Sans"/>
                <a:cs typeface="DM Sans"/>
                <a:sym typeface="DM Sans"/>
              </a:rPr>
              <a:t>(.)</a:t>
            </a:r>
            <a:r>
              <a:rPr lang="es" sz="1350" i="0" u="none" strike="noStrike" cap="none">
                <a:solidFill>
                  <a:schemeClr val="dk1"/>
                </a:solidFill>
                <a:latin typeface="DM Sans"/>
                <a:ea typeface="DM Sans"/>
                <a:cs typeface="DM Sans"/>
                <a:sym typeface="DM Sans"/>
              </a:rPr>
              <a:t>: Indica que se colocará una celda vacía en esta posición.</a:t>
            </a:r>
            <a:endParaRPr sz="1350" i="0" u="none" strike="noStrike" cap="none">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6"/>
          <p:cNvSpPr txBox="1"/>
          <p:nvPr/>
        </p:nvSpPr>
        <p:spPr>
          <a:xfrm>
            <a:off x="475500" y="468275"/>
            <a:ext cx="74037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Grid gap</a:t>
            </a:r>
            <a:endParaRPr sz="4000" b="1">
              <a:solidFill>
                <a:schemeClr val="dk1"/>
              </a:solidFill>
              <a:latin typeface="DM Sans"/>
              <a:ea typeface="DM Sans"/>
              <a:cs typeface="DM Sans"/>
              <a:sym typeface="DM Sans"/>
            </a:endParaRPr>
          </a:p>
        </p:txBody>
      </p:sp>
      <p:pic>
        <p:nvPicPr>
          <p:cNvPr id="383" name="Google Shape;383;p56"/>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84" name="Google Shape;384;p56"/>
          <p:cNvGrpSpPr/>
          <p:nvPr/>
        </p:nvGrpSpPr>
        <p:grpSpPr>
          <a:xfrm>
            <a:off x="7941139" y="468273"/>
            <a:ext cx="738900" cy="738900"/>
            <a:chOff x="473351" y="619523"/>
            <a:chExt cx="738900" cy="738900"/>
          </a:xfrm>
        </p:grpSpPr>
        <p:sp>
          <p:nvSpPr>
            <p:cNvPr id="385" name="Google Shape;385;p56"/>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56"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
        <p:nvSpPr>
          <p:cNvPr id="387" name="Google Shape;387;p56"/>
          <p:cNvSpPr txBox="1"/>
          <p:nvPr/>
        </p:nvSpPr>
        <p:spPr>
          <a:xfrm>
            <a:off x="548675" y="1207175"/>
            <a:ext cx="3803700" cy="1783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s" sz="1350" i="0" u="none" strike="noStrike" cap="none">
                <a:solidFill>
                  <a:srgbClr val="000000"/>
                </a:solidFill>
                <a:latin typeface="DM Sans"/>
                <a:ea typeface="DM Sans"/>
                <a:cs typeface="DM Sans"/>
                <a:sym typeface="DM Sans"/>
              </a:rPr>
              <a:t>La cuadrícula tiene todas sus celdas </a:t>
            </a:r>
            <a:r>
              <a:rPr lang="es" sz="1350" b="1" i="0" u="none" strike="noStrike" cap="none">
                <a:solidFill>
                  <a:srgbClr val="000000"/>
                </a:solidFill>
                <a:latin typeface="DM Sans"/>
                <a:ea typeface="DM Sans"/>
                <a:cs typeface="DM Sans"/>
                <a:sym typeface="DM Sans"/>
              </a:rPr>
              <a:t>una a continuación de la otra.</a:t>
            </a:r>
            <a:r>
              <a:rPr lang="es" sz="1350" i="0" u="none" strike="noStrike" cap="none">
                <a:solidFill>
                  <a:srgbClr val="000000"/>
                </a:solidFill>
                <a:latin typeface="DM Sans"/>
                <a:ea typeface="DM Sans"/>
                <a:cs typeface="DM Sans"/>
                <a:sym typeface="DM Sans"/>
              </a:rPr>
              <a:t> </a:t>
            </a:r>
            <a:endParaRPr sz="135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800"/>
              <a:buFont typeface="Arial"/>
              <a:buNone/>
            </a:pPr>
            <a:r>
              <a:rPr lang="es" sz="1350" i="0" u="none" strike="noStrike" cap="none">
                <a:solidFill>
                  <a:srgbClr val="000000"/>
                </a:solidFill>
                <a:latin typeface="DM Sans"/>
                <a:ea typeface="DM Sans"/>
                <a:cs typeface="DM Sans"/>
                <a:sym typeface="DM Sans"/>
              </a:rPr>
              <a:t>Aunque sería posible darle un margen a las celdas dentro del contenedor, existe una forma más apropiada: los </a:t>
            </a:r>
            <a:r>
              <a:rPr lang="es" sz="1350" b="1" i="0" u="none" strike="noStrike" cap="none">
                <a:solidFill>
                  <a:srgbClr val="000000"/>
                </a:solidFill>
                <a:latin typeface="DM Sans"/>
                <a:ea typeface="DM Sans"/>
                <a:cs typeface="DM Sans"/>
                <a:sym typeface="DM Sans"/>
              </a:rPr>
              <a:t>huecos (gutters)</a:t>
            </a:r>
            <a:r>
              <a:rPr lang="es" sz="1350" i="0" u="none" strike="noStrike" cap="none">
                <a:solidFill>
                  <a:srgbClr val="000000"/>
                </a:solidFill>
                <a:latin typeface="DM Sans"/>
                <a:ea typeface="DM Sans"/>
                <a:cs typeface="DM Sans"/>
                <a:sym typeface="DM Sans"/>
              </a:rPr>
              <a:t>.</a:t>
            </a:r>
            <a:endParaRPr sz="1350" i="0" u="none" strike="noStrike" cap="none">
              <a:solidFill>
                <a:srgbClr val="000000"/>
              </a:solidFill>
              <a:latin typeface="DM Sans"/>
              <a:ea typeface="DM Sans"/>
              <a:cs typeface="DM Sans"/>
              <a:sym typeface="DM Sans"/>
            </a:endParaRPr>
          </a:p>
        </p:txBody>
      </p:sp>
      <p:sp>
        <p:nvSpPr>
          <p:cNvPr id="388" name="Google Shape;388;p56"/>
          <p:cNvSpPr txBox="1"/>
          <p:nvPr/>
        </p:nvSpPr>
        <p:spPr>
          <a:xfrm>
            <a:off x="580400" y="3259025"/>
            <a:ext cx="3537000" cy="14958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100"/>
              <a:buFont typeface="Arial"/>
              <a:buNone/>
            </a:pPr>
            <a:r>
              <a:rPr lang="es" sz="1400" b="0" i="0" u="none" strike="noStrike" cap="none">
                <a:solidFill>
                  <a:srgbClr val="800000"/>
                </a:solidFill>
                <a:latin typeface="Consolas"/>
                <a:ea typeface="Consolas"/>
                <a:cs typeface="Consolas"/>
                <a:sym typeface="Consolas"/>
              </a:rPr>
              <a:t>.grid</a:t>
            </a:r>
            <a:r>
              <a:rPr lang="es" sz="1400" b="0" i="0" u="none" strike="noStrike" cap="none">
                <a:solidFill>
                  <a:srgbClr val="000000"/>
                </a:solidFill>
                <a:latin typeface="Consolas"/>
                <a:ea typeface="Consolas"/>
                <a:cs typeface="Consolas"/>
                <a:sym typeface="Consolas"/>
              </a:rPr>
              <a:t> {</a:t>
            </a:r>
            <a:endParaRPr sz="14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FF0000"/>
                </a:solidFill>
                <a:latin typeface="Consolas"/>
                <a:ea typeface="Consolas"/>
                <a:cs typeface="Consolas"/>
                <a:sym typeface="Consolas"/>
              </a:rPr>
              <a:t>column-gap</a:t>
            </a: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09885A"/>
                </a:solidFill>
                <a:latin typeface="Consolas"/>
                <a:ea typeface="Consolas"/>
                <a:cs typeface="Consolas"/>
                <a:sym typeface="Consolas"/>
              </a:rPr>
              <a:t>10px</a:t>
            </a:r>
            <a:r>
              <a:rPr lang="es" sz="14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FF0000"/>
                </a:solidFill>
                <a:latin typeface="Consolas"/>
                <a:ea typeface="Consolas"/>
                <a:cs typeface="Consolas"/>
                <a:sym typeface="Consolas"/>
              </a:rPr>
              <a:t>row-gap</a:t>
            </a: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09885A"/>
                </a:solidFill>
                <a:latin typeface="Consolas"/>
                <a:ea typeface="Consolas"/>
                <a:cs typeface="Consolas"/>
                <a:sym typeface="Consolas"/>
              </a:rPr>
              <a:t>15px</a:t>
            </a:r>
            <a:r>
              <a:rPr lang="es" sz="14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4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0" marR="0" lvl="0" indent="0" algn="just" rtl="0">
              <a:lnSpc>
                <a:spcPct val="125000"/>
              </a:lnSpc>
              <a:spcBef>
                <a:spcPts val="0"/>
              </a:spcBef>
              <a:spcAft>
                <a:spcPts val="0"/>
              </a:spcAft>
              <a:buClr>
                <a:srgbClr val="000000"/>
              </a:buClr>
              <a:buSzPts val="1400"/>
              <a:buFont typeface="Arial"/>
              <a:buNone/>
            </a:pPr>
            <a:endParaRPr sz="1400" b="0" i="0" u="none" strike="noStrike" cap="none">
              <a:solidFill>
                <a:srgbClr val="800000"/>
              </a:solidFill>
              <a:latin typeface="Consolas"/>
              <a:ea typeface="Consolas"/>
              <a:cs typeface="Consolas"/>
              <a:sym typeface="Consolas"/>
            </a:endParaRPr>
          </a:p>
        </p:txBody>
      </p:sp>
      <p:pic>
        <p:nvPicPr>
          <p:cNvPr id="389" name="Google Shape;389;p56"/>
          <p:cNvPicPr preferRelativeResize="0"/>
          <p:nvPr/>
        </p:nvPicPr>
        <p:blipFill rotWithShape="1">
          <a:blip r:embed="rId5">
            <a:alphaModFix/>
          </a:blip>
          <a:srcRect/>
          <a:stretch/>
        </p:blipFill>
        <p:spPr>
          <a:xfrm>
            <a:off x="4392600" y="1207175"/>
            <a:ext cx="4251124" cy="3382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7"/>
          <p:cNvSpPr txBox="1"/>
          <p:nvPr/>
        </p:nvSpPr>
        <p:spPr>
          <a:xfrm>
            <a:off x="587875" y="1639775"/>
            <a:ext cx="3858900" cy="3320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s" sz="1000" b="0" i="0" u="none" strike="noStrike" cap="none">
                <a:solidFill>
                  <a:srgbClr val="800000"/>
                </a:solidFill>
                <a:latin typeface="Consolas"/>
                <a:ea typeface="Consolas"/>
                <a:cs typeface="Consolas"/>
                <a:sym typeface="Consolas"/>
              </a:rPr>
              <a:t>#grilla</a:t>
            </a:r>
            <a:r>
              <a:rPr lang="es" sz="1000" b="0" i="0" u="none" strike="noStrike" cap="none">
                <a:solidFill>
                  <a:srgbClr val="000000"/>
                </a:solidFill>
                <a:latin typeface="Consolas"/>
                <a:ea typeface="Consolas"/>
                <a:cs typeface="Consolas"/>
                <a:sym typeface="Consolas"/>
              </a:rPr>
              <a:t> {</a:t>
            </a:r>
            <a:endParaRPr sz="10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FF0000"/>
                </a:solidFill>
                <a:latin typeface="Consolas"/>
                <a:ea typeface="Consolas"/>
                <a:cs typeface="Consolas"/>
                <a:sym typeface="Consolas"/>
              </a:rPr>
              <a:t>display</a:t>
            </a: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0451A5"/>
                </a:solidFill>
                <a:latin typeface="Consolas"/>
                <a:ea typeface="Consolas"/>
                <a:cs typeface="Consolas"/>
                <a:sym typeface="Consolas"/>
              </a:rPr>
              <a:t>grid</a:t>
            </a:r>
            <a:r>
              <a:rPr lang="es" sz="1000" b="0" i="0" u="none" strike="noStrike" cap="none">
                <a:solidFill>
                  <a:srgbClr val="000000"/>
                </a:solidFill>
                <a:latin typeface="Consolas"/>
                <a:ea typeface="Consolas"/>
                <a:cs typeface="Consolas"/>
                <a:sym typeface="Consolas"/>
              </a:rPr>
              <a:t>;</a:t>
            </a:r>
            <a:endParaRPr sz="10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FF0000"/>
                </a:solidFill>
                <a:latin typeface="Consolas"/>
                <a:ea typeface="Consolas"/>
                <a:cs typeface="Consolas"/>
                <a:sym typeface="Consolas"/>
              </a:rPr>
              <a:t>grid-template-areas</a:t>
            </a:r>
            <a:r>
              <a:rPr lang="es" sz="1000" b="0" i="0" u="none" strike="noStrike" cap="none">
                <a:solidFill>
                  <a:srgbClr val="000000"/>
                </a:solidFill>
                <a:latin typeface="Consolas"/>
                <a:ea typeface="Consolas"/>
                <a:cs typeface="Consolas"/>
                <a:sym typeface="Consolas"/>
              </a:rPr>
              <a:t>:</a:t>
            </a:r>
            <a:endParaRPr sz="10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A31515"/>
                </a:solidFill>
                <a:latin typeface="Consolas"/>
                <a:ea typeface="Consolas"/>
                <a:cs typeface="Consolas"/>
                <a:sym typeface="Consolas"/>
              </a:rPr>
              <a:t>"nav header header"</a:t>
            </a:r>
            <a:endParaRPr sz="1000" b="0" i="0" u="none" strike="noStrike" cap="none">
              <a:solidFill>
                <a:srgbClr val="A31515"/>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A31515"/>
                </a:solidFill>
                <a:latin typeface="Consolas"/>
                <a:ea typeface="Consolas"/>
                <a:cs typeface="Consolas"/>
                <a:sym typeface="Consolas"/>
              </a:rPr>
              <a:t>"nav productos publicidad"</a:t>
            </a:r>
            <a:endParaRPr sz="1000" b="0" i="0" u="none" strike="noStrike" cap="none">
              <a:solidFill>
                <a:srgbClr val="A31515"/>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A31515"/>
                </a:solidFill>
                <a:latin typeface="Consolas"/>
                <a:ea typeface="Consolas"/>
                <a:cs typeface="Consolas"/>
                <a:sym typeface="Consolas"/>
              </a:rPr>
              <a:t>"nav servicios publicidad"</a:t>
            </a:r>
            <a:endParaRPr sz="1000" b="0" i="0" u="none" strike="noStrike" cap="none">
              <a:solidFill>
                <a:srgbClr val="A31515"/>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A31515"/>
                </a:solidFill>
                <a:latin typeface="Consolas"/>
                <a:ea typeface="Consolas"/>
                <a:cs typeface="Consolas"/>
                <a:sym typeface="Consolas"/>
              </a:rPr>
              <a:t>"nav footer footer"</a:t>
            </a:r>
            <a:r>
              <a:rPr lang="es" sz="1000" b="0" i="0" u="none" strike="noStrike" cap="none">
                <a:solidFill>
                  <a:srgbClr val="000000"/>
                </a:solidFill>
                <a:latin typeface="Consolas"/>
                <a:ea typeface="Consolas"/>
                <a:cs typeface="Consolas"/>
                <a:sym typeface="Consolas"/>
              </a:rPr>
              <a:t>;</a:t>
            </a:r>
            <a:endParaRPr sz="10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FF0000"/>
                </a:solidFill>
                <a:latin typeface="Consolas"/>
                <a:ea typeface="Consolas"/>
                <a:cs typeface="Consolas"/>
                <a:sym typeface="Consolas"/>
              </a:rPr>
              <a:t>grid-template-rows</a:t>
            </a: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09885A"/>
                </a:solidFill>
                <a:latin typeface="Consolas"/>
                <a:ea typeface="Consolas"/>
                <a:cs typeface="Consolas"/>
                <a:sym typeface="Consolas"/>
              </a:rPr>
              <a:t>100px</a:t>
            </a: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09885A"/>
                </a:solidFill>
                <a:latin typeface="Consolas"/>
                <a:ea typeface="Consolas"/>
                <a:cs typeface="Consolas"/>
                <a:sym typeface="Consolas"/>
              </a:rPr>
              <a:t>1fr</a:t>
            </a: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09885A"/>
                </a:solidFill>
                <a:latin typeface="Consolas"/>
                <a:ea typeface="Consolas"/>
                <a:cs typeface="Consolas"/>
                <a:sym typeface="Consolas"/>
              </a:rPr>
              <a:t>1fr</a:t>
            </a: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09885A"/>
                </a:solidFill>
                <a:latin typeface="Consolas"/>
                <a:ea typeface="Consolas"/>
                <a:cs typeface="Consolas"/>
                <a:sym typeface="Consolas"/>
              </a:rPr>
              <a:t>75px</a:t>
            </a:r>
            <a:r>
              <a:rPr lang="es" sz="1000" b="0" i="0" u="none" strike="noStrike" cap="none">
                <a:solidFill>
                  <a:srgbClr val="000000"/>
                </a:solidFill>
                <a:latin typeface="Consolas"/>
                <a:ea typeface="Consolas"/>
                <a:cs typeface="Consolas"/>
                <a:sym typeface="Consolas"/>
              </a:rPr>
              <a:t>; </a:t>
            </a:r>
            <a:endParaRPr sz="10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FF0000"/>
                </a:solidFill>
                <a:latin typeface="Consolas"/>
                <a:ea typeface="Consolas"/>
                <a:cs typeface="Consolas"/>
                <a:sym typeface="Consolas"/>
              </a:rPr>
              <a:t>grid-template-columns</a:t>
            </a: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09885A"/>
                </a:solidFill>
                <a:latin typeface="Consolas"/>
                <a:ea typeface="Consolas"/>
                <a:cs typeface="Consolas"/>
                <a:sym typeface="Consolas"/>
              </a:rPr>
              <a:t>20%</a:t>
            </a: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0451A5"/>
                </a:solidFill>
                <a:latin typeface="Consolas"/>
                <a:ea typeface="Consolas"/>
                <a:cs typeface="Consolas"/>
                <a:sym typeface="Consolas"/>
              </a:rPr>
              <a:t>auto</a:t>
            </a: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09885A"/>
                </a:solidFill>
                <a:latin typeface="Consolas"/>
                <a:ea typeface="Consolas"/>
                <a:cs typeface="Consolas"/>
                <a:sym typeface="Consolas"/>
              </a:rPr>
              <a:t>15%</a:t>
            </a:r>
            <a:r>
              <a:rPr lang="es" sz="1000" b="0" i="0" u="none" strike="noStrike" cap="none">
                <a:solidFill>
                  <a:srgbClr val="000000"/>
                </a:solidFill>
                <a:latin typeface="Consolas"/>
                <a:ea typeface="Consolas"/>
                <a:cs typeface="Consolas"/>
                <a:sym typeface="Consolas"/>
              </a:rPr>
              <a:t>;</a:t>
            </a:r>
            <a:endParaRPr sz="10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FF0000"/>
                </a:solidFill>
                <a:latin typeface="Consolas"/>
                <a:ea typeface="Consolas"/>
                <a:cs typeface="Consolas"/>
                <a:sym typeface="Consolas"/>
              </a:rPr>
              <a:t>  row-gap:</a:t>
            </a: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09885A"/>
                </a:solidFill>
                <a:latin typeface="Consolas"/>
                <a:ea typeface="Consolas"/>
                <a:cs typeface="Consolas"/>
                <a:sym typeface="Consolas"/>
              </a:rPr>
              <a:t>10px</a:t>
            </a:r>
            <a:r>
              <a:rPr lang="es" sz="1000" b="0" i="0" u="none" strike="noStrike" cap="none">
                <a:solidFill>
                  <a:srgbClr val="000000"/>
                </a:solidFill>
                <a:latin typeface="Consolas"/>
                <a:ea typeface="Consolas"/>
                <a:cs typeface="Consolas"/>
                <a:sym typeface="Consolas"/>
              </a:rPr>
              <a:t>;</a:t>
            </a:r>
            <a:endParaRPr sz="10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FF0000"/>
                </a:solidFill>
                <a:latin typeface="Consolas"/>
                <a:ea typeface="Consolas"/>
                <a:cs typeface="Consolas"/>
                <a:sym typeface="Consolas"/>
              </a:rPr>
              <a:t>column-gap:</a:t>
            </a: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09885A"/>
                </a:solidFill>
                <a:latin typeface="Consolas"/>
                <a:ea typeface="Consolas"/>
                <a:cs typeface="Consolas"/>
                <a:sym typeface="Consolas"/>
              </a:rPr>
              <a:t>10px</a:t>
            </a:r>
            <a:r>
              <a:rPr lang="es" sz="1000" b="0" i="0" u="none" strike="noStrike" cap="none">
                <a:solidFill>
                  <a:srgbClr val="000000"/>
                </a:solidFill>
                <a:latin typeface="Consolas"/>
                <a:ea typeface="Consolas"/>
                <a:cs typeface="Consolas"/>
                <a:sym typeface="Consolas"/>
              </a:rPr>
              <a:t>;</a:t>
            </a:r>
            <a:endParaRPr sz="10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FF0000"/>
                </a:solidFill>
                <a:latin typeface="Consolas"/>
                <a:ea typeface="Consolas"/>
                <a:cs typeface="Consolas"/>
                <a:sym typeface="Consolas"/>
              </a:rPr>
              <a:t>height:</a:t>
            </a: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09885A"/>
                </a:solidFill>
                <a:latin typeface="Consolas"/>
                <a:ea typeface="Consolas"/>
                <a:cs typeface="Consolas"/>
                <a:sym typeface="Consolas"/>
              </a:rPr>
              <a:t>100vh</a:t>
            </a:r>
            <a:r>
              <a:rPr lang="es" sz="1000" b="0" i="0" u="none" strike="noStrike" cap="none">
                <a:solidFill>
                  <a:srgbClr val="000000"/>
                </a:solidFill>
                <a:latin typeface="Consolas"/>
                <a:ea typeface="Consolas"/>
                <a:cs typeface="Consolas"/>
                <a:sym typeface="Consolas"/>
              </a:rPr>
              <a:t>;</a:t>
            </a:r>
            <a:endParaRPr sz="10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FF0000"/>
                </a:solidFill>
                <a:latin typeface="Consolas"/>
                <a:ea typeface="Consolas"/>
                <a:cs typeface="Consolas"/>
                <a:sym typeface="Consolas"/>
              </a:rPr>
              <a:t>margin:</a:t>
            </a:r>
            <a:r>
              <a:rPr lang="es" sz="1000" b="0" i="0" u="none" strike="noStrike" cap="none">
                <a:solidFill>
                  <a:srgbClr val="000000"/>
                </a:solidFill>
                <a:latin typeface="Consolas"/>
                <a:ea typeface="Consolas"/>
                <a:cs typeface="Consolas"/>
                <a:sym typeface="Consolas"/>
              </a:rPr>
              <a:t> </a:t>
            </a:r>
            <a:r>
              <a:rPr lang="es" sz="1000" b="0" i="0" u="none" strike="noStrike" cap="none">
                <a:solidFill>
                  <a:srgbClr val="09885A"/>
                </a:solidFill>
                <a:latin typeface="Consolas"/>
                <a:ea typeface="Consolas"/>
                <a:cs typeface="Consolas"/>
                <a:sym typeface="Consolas"/>
              </a:rPr>
              <a:t>0</a:t>
            </a:r>
            <a:r>
              <a:rPr lang="es" sz="1000" b="0" i="0" u="none" strike="noStrike" cap="none">
                <a:solidFill>
                  <a:srgbClr val="000000"/>
                </a:solidFill>
                <a:latin typeface="Consolas"/>
                <a:ea typeface="Consolas"/>
                <a:cs typeface="Consolas"/>
                <a:sym typeface="Consolas"/>
              </a:rPr>
              <a:t>;	 </a:t>
            </a:r>
            <a:endParaRPr sz="10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1000" b="0" i="0" u="none" strike="noStrike" cap="none">
                <a:solidFill>
                  <a:srgbClr val="800000"/>
                </a:solidFill>
                <a:latin typeface="Consolas"/>
                <a:ea typeface="Consolas"/>
                <a:cs typeface="Consolas"/>
                <a:sym typeface="Consolas"/>
              </a:rPr>
              <a:t>}</a:t>
            </a:r>
            <a:endParaRPr sz="1000" b="0" i="0" u="none" strike="noStrike" cap="none">
              <a:solidFill>
                <a:srgbClr val="800000"/>
              </a:solidFill>
              <a:latin typeface="Consolas"/>
              <a:ea typeface="Consolas"/>
              <a:cs typeface="Consolas"/>
              <a:sym typeface="Consolas"/>
            </a:endParaRPr>
          </a:p>
          <a:p>
            <a:pPr marL="0" marR="0" lvl="0" indent="0" algn="just" rtl="0">
              <a:lnSpc>
                <a:spcPct val="125000"/>
              </a:lnSpc>
              <a:spcBef>
                <a:spcPts val="0"/>
              </a:spcBef>
              <a:spcAft>
                <a:spcPts val="0"/>
              </a:spcAft>
              <a:buClr>
                <a:srgbClr val="000000"/>
              </a:buClr>
              <a:buSzPts val="1200"/>
              <a:buFont typeface="Arial"/>
              <a:buNone/>
            </a:pPr>
            <a:endParaRPr sz="1000" b="0" i="0" u="none" strike="noStrike" cap="none">
              <a:solidFill>
                <a:srgbClr val="800000"/>
              </a:solidFill>
              <a:latin typeface="Consolas"/>
              <a:ea typeface="Consolas"/>
              <a:cs typeface="Consolas"/>
              <a:sym typeface="Consolas"/>
            </a:endParaRPr>
          </a:p>
        </p:txBody>
      </p:sp>
      <p:sp>
        <p:nvSpPr>
          <p:cNvPr id="395" name="Google Shape;395;p57"/>
          <p:cNvSpPr txBox="1"/>
          <p:nvPr/>
        </p:nvSpPr>
        <p:spPr>
          <a:xfrm>
            <a:off x="475500" y="468275"/>
            <a:ext cx="74037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Combinando propiedades</a:t>
            </a:r>
            <a:endParaRPr sz="3000" b="1">
              <a:solidFill>
                <a:schemeClr val="dk1"/>
              </a:solidFill>
              <a:latin typeface="DM Sans"/>
              <a:ea typeface="DM Sans"/>
              <a:cs typeface="DM Sans"/>
              <a:sym typeface="DM Sans"/>
            </a:endParaRPr>
          </a:p>
        </p:txBody>
      </p:sp>
      <p:pic>
        <p:nvPicPr>
          <p:cNvPr id="396" name="Google Shape;396;p57"/>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97" name="Google Shape;397;p57"/>
          <p:cNvGrpSpPr/>
          <p:nvPr/>
        </p:nvGrpSpPr>
        <p:grpSpPr>
          <a:xfrm>
            <a:off x="7941139" y="468273"/>
            <a:ext cx="738900" cy="738900"/>
            <a:chOff x="473351" y="619523"/>
            <a:chExt cx="738900" cy="738900"/>
          </a:xfrm>
        </p:grpSpPr>
        <p:sp>
          <p:nvSpPr>
            <p:cNvPr id="398" name="Google Shape;398;p5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9" name="Google Shape;399;p57"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
        <p:nvSpPr>
          <p:cNvPr id="400" name="Google Shape;400;p57"/>
          <p:cNvSpPr txBox="1"/>
          <p:nvPr/>
        </p:nvSpPr>
        <p:spPr>
          <a:xfrm>
            <a:off x="475500" y="1068575"/>
            <a:ext cx="3858900" cy="57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Aplicamos las propiedades vistas, agregando más estilos al padre (el contenedor).</a:t>
            </a:r>
            <a:endParaRPr sz="1350">
              <a:highlight>
                <a:schemeClr val="accent6"/>
              </a:highlight>
              <a:latin typeface="DM Sans"/>
              <a:ea typeface="DM Sans"/>
              <a:cs typeface="DM Sans"/>
              <a:sym typeface="DM Sans"/>
            </a:endParaRPr>
          </a:p>
        </p:txBody>
      </p:sp>
      <p:sp>
        <p:nvSpPr>
          <p:cNvPr id="401" name="Google Shape;401;p57"/>
          <p:cNvSpPr txBox="1"/>
          <p:nvPr/>
        </p:nvSpPr>
        <p:spPr>
          <a:xfrm>
            <a:off x="4918575" y="1639768"/>
            <a:ext cx="3507900" cy="1127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100"/>
              <a:buFont typeface="Arial"/>
              <a:buNone/>
            </a:pPr>
            <a:r>
              <a:rPr lang="es" sz="1000" b="0" i="0" u="none" strike="noStrike" cap="none">
                <a:solidFill>
                  <a:srgbClr val="800000"/>
                </a:solidFill>
                <a:latin typeface="Consolas"/>
                <a:ea typeface="Consolas"/>
                <a:cs typeface="Consolas"/>
                <a:sym typeface="Consolas"/>
              </a:rPr>
              <a:t>.border {</a:t>
            </a:r>
            <a:endParaRPr sz="10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1000" b="0" i="0" u="none" strike="noStrike" cap="none">
                <a:solidFill>
                  <a:srgbClr val="800000"/>
                </a:solidFill>
                <a:latin typeface="Consolas"/>
                <a:ea typeface="Consolas"/>
                <a:cs typeface="Consolas"/>
                <a:sym typeface="Consolas"/>
              </a:rPr>
              <a:t>   </a:t>
            </a:r>
            <a:r>
              <a:rPr lang="es" sz="1000" b="0" i="0" u="none" strike="noStrike" cap="none">
                <a:solidFill>
                  <a:srgbClr val="FF0000"/>
                </a:solidFill>
                <a:latin typeface="Consolas"/>
                <a:ea typeface="Consolas"/>
                <a:cs typeface="Consolas"/>
                <a:sym typeface="Consolas"/>
              </a:rPr>
              <a:t>border</a:t>
            </a:r>
            <a:r>
              <a:rPr lang="es" sz="1000" b="0" i="0" u="none" strike="noStrike" cap="none">
                <a:solidFill>
                  <a:srgbClr val="800000"/>
                </a:solidFill>
                <a:latin typeface="Consolas"/>
                <a:ea typeface="Consolas"/>
                <a:cs typeface="Consolas"/>
                <a:sym typeface="Consolas"/>
              </a:rPr>
              <a:t>: </a:t>
            </a:r>
            <a:r>
              <a:rPr lang="es" sz="1000" b="0" i="0" u="none" strike="noStrike" cap="none">
                <a:solidFill>
                  <a:srgbClr val="09885A"/>
                </a:solidFill>
                <a:latin typeface="Consolas"/>
                <a:ea typeface="Consolas"/>
                <a:cs typeface="Consolas"/>
                <a:sym typeface="Consolas"/>
              </a:rPr>
              <a:t>1px solid black</a:t>
            </a:r>
            <a:r>
              <a:rPr lang="es" sz="1000" b="0" i="0" u="none" strike="noStrike" cap="none">
                <a:solidFill>
                  <a:srgbClr val="800000"/>
                </a:solidFill>
                <a:latin typeface="Consolas"/>
                <a:ea typeface="Consolas"/>
                <a:cs typeface="Consolas"/>
                <a:sym typeface="Consolas"/>
              </a:rPr>
              <a:t>;</a:t>
            </a:r>
            <a:endParaRPr sz="10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000" b="0" i="0" u="none" strike="noStrike" cap="none">
                <a:solidFill>
                  <a:srgbClr val="800000"/>
                </a:solidFill>
                <a:latin typeface="Consolas"/>
                <a:ea typeface="Consolas"/>
                <a:cs typeface="Consolas"/>
                <a:sym typeface="Consolas"/>
              </a:rPr>
              <a:t>  </a:t>
            </a:r>
            <a:r>
              <a:rPr lang="es" sz="1000" b="0" i="0" u="none" strike="noStrike" cap="none">
                <a:solidFill>
                  <a:srgbClr val="FF0000"/>
                </a:solidFill>
                <a:latin typeface="Consolas"/>
                <a:ea typeface="Consolas"/>
                <a:cs typeface="Consolas"/>
                <a:sym typeface="Consolas"/>
              </a:rPr>
              <a:t> background-color</a:t>
            </a:r>
            <a:r>
              <a:rPr lang="es" sz="1000" b="0" i="0" u="none" strike="noStrike" cap="none">
                <a:solidFill>
                  <a:srgbClr val="800000"/>
                </a:solidFill>
                <a:latin typeface="Consolas"/>
                <a:ea typeface="Consolas"/>
                <a:cs typeface="Consolas"/>
                <a:sym typeface="Consolas"/>
              </a:rPr>
              <a:t>: </a:t>
            </a:r>
            <a:r>
              <a:rPr lang="es" sz="1000" b="0" i="0" u="none" strike="noStrike" cap="none">
                <a:solidFill>
                  <a:srgbClr val="0451A5"/>
                </a:solidFill>
                <a:latin typeface="Consolas"/>
                <a:ea typeface="Consolas"/>
                <a:cs typeface="Consolas"/>
                <a:sym typeface="Consolas"/>
              </a:rPr>
              <a:t>yellow</a:t>
            </a:r>
            <a:r>
              <a:rPr lang="es" sz="1000" b="0" i="0" u="none" strike="noStrike" cap="none">
                <a:solidFill>
                  <a:srgbClr val="800000"/>
                </a:solidFill>
                <a:latin typeface="Consolas"/>
                <a:ea typeface="Consolas"/>
                <a:cs typeface="Consolas"/>
                <a:sym typeface="Consolas"/>
              </a:rPr>
              <a:t>;</a:t>
            </a:r>
            <a:endParaRPr sz="10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000" b="0" i="0" u="none" strike="noStrike" cap="none">
                <a:solidFill>
                  <a:srgbClr val="800000"/>
                </a:solidFill>
                <a:latin typeface="Consolas"/>
                <a:ea typeface="Consolas"/>
                <a:cs typeface="Consolas"/>
                <a:sym typeface="Consolas"/>
              </a:rPr>
              <a:t>}</a:t>
            </a:r>
            <a:endParaRPr sz="1000" b="0" i="0" u="none" strike="noStrike" cap="none">
              <a:solidFill>
                <a:srgbClr val="000000"/>
              </a:solidFill>
              <a:latin typeface="Didact Gothic"/>
              <a:ea typeface="Didact Gothic"/>
              <a:cs typeface="Didact Gothic"/>
              <a:sym typeface="Didact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8"/>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5000">
                <a:solidFill>
                  <a:srgbClr val="E8E7E3"/>
                </a:solidFill>
              </a:rPr>
              <a:t>☕</a:t>
            </a:r>
            <a:endParaRPr sz="5000">
              <a:solidFill>
                <a:srgbClr val="E8E7E3"/>
              </a:solidFill>
            </a:endParaRPr>
          </a:p>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Break</a:t>
            </a:r>
            <a:endParaRPr sz="4000" b="1">
              <a:solidFill>
                <a:schemeClr val="lt1"/>
              </a:solidFill>
              <a:latin typeface="DM Sans"/>
              <a:ea typeface="DM Sans"/>
              <a:cs typeface="DM Sans"/>
              <a:sym typeface="DM Sans"/>
            </a:endParaRPr>
          </a:p>
        </p:txBody>
      </p:sp>
      <p:sp>
        <p:nvSpPr>
          <p:cNvPr id="407" name="Google Shape;407;p58"/>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23"/>
          <p:cNvSpPr txBox="1"/>
          <p:nvPr/>
        </p:nvSpPr>
        <p:spPr>
          <a:xfrm>
            <a:off x="475500" y="1651925"/>
            <a:ext cx="3924900" cy="3129600"/>
          </a:xfrm>
          <a:prstGeom prst="rect">
            <a:avLst/>
          </a:prstGeom>
          <a:noFill/>
          <a:ln>
            <a:noFill/>
          </a:ln>
        </p:spPr>
        <p:txBody>
          <a:bodyPr spcFirstLastPara="1" wrap="square" lIns="91425" tIns="91425" rIns="91425" bIns="91425" anchor="t" anchorCtr="0">
            <a:noAutofit/>
          </a:bodyPr>
          <a:lstStyle/>
          <a:p>
            <a:pPr marL="457200" marR="0" lvl="0" indent="-314325" algn="l" rtl="0">
              <a:lnSpc>
                <a:spcPct val="100000"/>
              </a:lnSpc>
              <a:spcBef>
                <a:spcPts val="0"/>
              </a:spcBef>
              <a:spcAft>
                <a:spcPts val="0"/>
              </a:spcAft>
              <a:buClr>
                <a:schemeClr val="accent4"/>
              </a:buClr>
              <a:buSzPts val="1350"/>
              <a:buFont typeface="DM Sans"/>
              <a:buChar char="✓"/>
            </a:pPr>
            <a:r>
              <a:rPr lang="es" sz="1350" b="1">
                <a:solidFill>
                  <a:schemeClr val="dk1"/>
                </a:solidFill>
                <a:highlight>
                  <a:schemeClr val="accent6"/>
                </a:highlight>
                <a:latin typeface="DM Sans"/>
                <a:ea typeface="DM Sans"/>
                <a:cs typeface="DM Sans"/>
                <a:sym typeface="DM Sans"/>
              </a:rPr>
              <a:t>Justify-content:</a:t>
            </a:r>
            <a:r>
              <a:rPr lang="es" sz="1350" i="0" u="none" strike="noStrike" cap="none">
                <a:solidFill>
                  <a:schemeClr val="dk1"/>
                </a:solidFill>
                <a:latin typeface="DM Sans"/>
                <a:ea typeface="DM Sans"/>
                <a:cs typeface="DM Sans"/>
                <a:sym typeface="DM Sans"/>
              </a:rPr>
              <a:t> nos va a permitir alinear los elementos. Esto puede ser de forma vertical u horizontal, según lo especifiquemos con flex-direction. Nos va a ayudar a distribuir los flex items (hijos) en el contenedor (padre), cuando los ítems no utilicen todo el espacio disponible en su eje principal actual.</a:t>
            </a:r>
            <a:endParaRPr sz="1350" i="0" u="none" strike="noStrike" cap="none">
              <a:solidFill>
                <a:schemeClr val="dk1"/>
              </a:solidFill>
              <a:latin typeface="DM Sans"/>
              <a:ea typeface="DM Sans"/>
              <a:cs typeface="DM Sans"/>
              <a:sym typeface="DM Sans"/>
            </a:endParaRPr>
          </a:p>
        </p:txBody>
      </p:sp>
      <p:sp>
        <p:nvSpPr>
          <p:cNvPr id="77" name="Google Shape;77;p23"/>
          <p:cNvSpPr txBox="1"/>
          <p:nvPr/>
        </p:nvSpPr>
        <p:spPr>
          <a:xfrm>
            <a:off x="4743600" y="1651925"/>
            <a:ext cx="3924900" cy="26061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accent4"/>
              </a:buClr>
              <a:buSzPts val="1300"/>
              <a:buFont typeface="DM Sans"/>
              <a:buChar char="✓"/>
            </a:pPr>
            <a:r>
              <a:rPr lang="es" sz="1350" b="1">
                <a:solidFill>
                  <a:schemeClr val="dk1"/>
                </a:solidFill>
                <a:highlight>
                  <a:schemeClr val="accent6"/>
                </a:highlight>
                <a:latin typeface="DM Sans"/>
                <a:ea typeface="DM Sans"/>
                <a:cs typeface="DM Sans"/>
                <a:sym typeface="DM Sans"/>
              </a:rPr>
              <a:t>Align-items</a:t>
            </a:r>
            <a:r>
              <a:rPr lang="es" sz="1350" b="1">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Así como justify-content alinea los elementos en el eje principal, align-items hace lo propio, pero en el eje secundario. Este será el opuesto al principal</a:t>
            </a:r>
            <a:endParaRPr sz="1350">
              <a:solidFill>
                <a:schemeClr val="dk1"/>
              </a:solidFill>
              <a:latin typeface="DM Sans"/>
              <a:ea typeface="DM Sans"/>
              <a:cs typeface="DM Sans"/>
              <a:sym typeface="DM Sans"/>
            </a:endParaRPr>
          </a:p>
          <a:p>
            <a:pPr marL="457200" lvl="0" indent="0" algn="l" rtl="0">
              <a:spcBef>
                <a:spcPts val="0"/>
              </a:spcBef>
              <a:spcAft>
                <a:spcPts val="0"/>
              </a:spcAft>
              <a:buNone/>
            </a:pPr>
            <a:endParaRPr sz="1350">
              <a:solidFill>
                <a:schemeClr val="dk1"/>
              </a:solidFill>
              <a:latin typeface="DM Sans"/>
              <a:ea typeface="DM Sans"/>
              <a:cs typeface="DM Sans"/>
              <a:sym typeface="DM Sans"/>
            </a:endParaRPr>
          </a:p>
          <a:p>
            <a:pPr marL="457200" lvl="0" indent="-311150" algn="l" rtl="0">
              <a:lnSpc>
                <a:spcPct val="115000"/>
              </a:lnSpc>
              <a:spcBef>
                <a:spcPts val="0"/>
              </a:spcBef>
              <a:spcAft>
                <a:spcPts val="0"/>
              </a:spcAft>
              <a:buClr>
                <a:schemeClr val="accent4"/>
              </a:buClr>
              <a:buSzPts val="1300"/>
              <a:buFont typeface="DM Sans"/>
              <a:buChar char="✓"/>
            </a:pPr>
            <a:r>
              <a:rPr lang="es" sz="1300" b="1">
                <a:solidFill>
                  <a:schemeClr val="dk1"/>
                </a:solidFill>
                <a:highlight>
                  <a:schemeClr val="accent6"/>
                </a:highlight>
                <a:latin typeface="DM Sans"/>
                <a:ea typeface="DM Sans"/>
                <a:cs typeface="DM Sans"/>
                <a:sym typeface="DM Sans"/>
              </a:rPr>
              <a:t>Align-content: </a:t>
            </a:r>
            <a:r>
              <a:rPr lang="es" sz="1300">
                <a:solidFill>
                  <a:schemeClr val="dk1"/>
                </a:solidFill>
                <a:latin typeface="DM Sans"/>
                <a:ea typeface="DM Sans"/>
                <a:cs typeface="DM Sans"/>
                <a:sym typeface="DM Sans"/>
              </a:rPr>
              <a:t>esta propiedad sólo tiene efecto cuando el contenedor flexible tiene varias líneas de flex items (hijos). Si se colocan en una sola línea, esta propiedad no tiene ningún efecto sobre el diseño.</a:t>
            </a:r>
            <a:endParaRPr sz="1300" b="1">
              <a:solidFill>
                <a:schemeClr val="dk1"/>
              </a:solidFill>
              <a:highlight>
                <a:srgbClr val="A6FFCA"/>
              </a:highlight>
              <a:latin typeface="DM Sans"/>
              <a:ea typeface="DM Sans"/>
              <a:cs typeface="DM Sans"/>
              <a:sym typeface="DM Sans"/>
            </a:endParaRPr>
          </a:p>
          <a:p>
            <a:pPr marL="457200" marR="0" lvl="0" indent="0" algn="l" rtl="0">
              <a:lnSpc>
                <a:spcPct val="100000"/>
              </a:lnSpc>
              <a:spcBef>
                <a:spcPts val="0"/>
              </a:spcBef>
              <a:spcAft>
                <a:spcPts val="0"/>
              </a:spcAft>
              <a:buNone/>
            </a:pPr>
            <a:endParaRPr sz="1350" b="1">
              <a:solidFill>
                <a:schemeClr val="dk1"/>
              </a:solidFill>
              <a:highlight>
                <a:schemeClr val="accent6"/>
              </a:highlight>
              <a:latin typeface="DM Sans"/>
              <a:ea typeface="DM Sans"/>
              <a:cs typeface="DM Sans"/>
              <a:sym typeface="DM Sans"/>
            </a:endParaRPr>
          </a:p>
          <a:p>
            <a:pPr marL="457200" marR="0" lvl="0" indent="0" algn="l" rtl="0">
              <a:lnSpc>
                <a:spcPct val="100000"/>
              </a:lnSpc>
              <a:spcBef>
                <a:spcPts val="0"/>
              </a:spcBef>
              <a:spcAft>
                <a:spcPts val="0"/>
              </a:spcAft>
              <a:buNone/>
            </a:pPr>
            <a:endParaRPr sz="1350" i="0" u="none" strike="noStrike" cap="none">
              <a:solidFill>
                <a:schemeClr val="dk1"/>
              </a:solidFill>
              <a:latin typeface="DM Sans"/>
              <a:ea typeface="DM Sans"/>
              <a:cs typeface="DM Sans"/>
              <a:sym typeface="DM Sans"/>
            </a:endParaRPr>
          </a:p>
        </p:txBody>
      </p:sp>
      <p:sp>
        <p:nvSpPr>
          <p:cNvPr id="78" name="Google Shape;78;p23"/>
          <p:cNvSpPr txBox="1"/>
          <p:nvPr/>
        </p:nvSpPr>
        <p:spPr>
          <a:xfrm>
            <a:off x="465275" y="3920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CLASE N°03 - Parte II</a:t>
            </a:r>
            <a:endParaRPr>
              <a:latin typeface="DM Sans"/>
              <a:ea typeface="DM Sans"/>
              <a:cs typeface="DM Sans"/>
              <a:sym typeface="DM Sans"/>
            </a:endParaRPr>
          </a:p>
        </p:txBody>
      </p:sp>
      <p:sp>
        <p:nvSpPr>
          <p:cNvPr id="79" name="Google Shape;79;p23"/>
          <p:cNvSpPr txBox="1"/>
          <p:nvPr/>
        </p:nvSpPr>
        <p:spPr>
          <a:xfrm>
            <a:off x="465275" y="74607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rgbClr val="000000"/>
                </a:solidFill>
                <a:latin typeface="DM Sans"/>
                <a:ea typeface="DM Sans"/>
                <a:cs typeface="DM Sans"/>
                <a:sym typeface="DM Sans"/>
              </a:rPr>
              <a:t>Glosario</a:t>
            </a:r>
            <a:endParaRPr sz="4000" b="1">
              <a:solidFill>
                <a:srgbClr val="000000"/>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9"/>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Posicionamiento de los hijos (desde el padre)</a:t>
            </a:r>
            <a:endParaRPr sz="4000" b="1">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0"/>
          <p:cNvSpPr txBox="1"/>
          <p:nvPr/>
        </p:nvSpPr>
        <p:spPr>
          <a:xfrm>
            <a:off x="475500" y="468275"/>
            <a:ext cx="74037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Posición de hijos (desde el padre)</a:t>
            </a:r>
            <a:endParaRPr sz="4000" b="1">
              <a:solidFill>
                <a:schemeClr val="dk1"/>
              </a:solidFill>
              <a:latin typeface="DM Sans"/>
              <a:ea typeface="DM Sans"/>
              <a:cs typeface="DM Sans"/>
              <a:sym typeface="DM Sans"/>
            </a:endParaRPr>
          </a:p>
        </p:txBody>
      </p:sp>
      <p:pic>
        <p:nvPicPr>
          <p:cNvPr id="418" name="Google Shape;418;p6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19" name="Google Shape;419;p60"/>
          <p:cNvSpPr txBox="1"/>
          <p:nvPr/>
        </p:nvSpPr>
        <p:spPr>
          <a:xfrm>
            <a:off x="1132800" y="2416975"/>
            <a:ext cx="6878400" cy="8868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Existen propiedades que se pueden utilizar para colocar los ítems dentro de la cuadrícula. Es posible distribuir los elementos de una forma muy sencilla y cómoda, usando </a:t>
            </a:r>
            <a:r>
              <a:rPr lang="es" sz="1350" i="1">
                <a:highlight>
                  <a:schemeClr val="accent6"/>
                </a:highlight>
                <a:latin typeface="DM Sans"/>
                <a:ea typeface="DM Sans"/>
                <a:cs typeface="DM Sans"/>
                <a:sym typeface="DM Sans"/>
              </a:rPr>
              <a:t>justify-items</a:t>
            </a:r>
            <a:r>
              <a:rPr lang="es" sz="1350">
                <a:highlight>
                  <a:schemeClr val="accent6"/>
                </a:highlight>
                <a:latin typeface="DM Sans"/>
                <a:ea typeface="DM Sans"/>
                <a:cs typeface="DM Sans"/>
                <a:sym typeface="DM Sans"/>
              </a:rPr>
              <a:t> y </a:t>
            </a:r>
            <a:r>
              <a:rPr lang="es" sz="1350" i="1">
                <a:highlight>
                  <a:schemeClr val="accent6"/>
                </a:highlight>
                <a:latin typeface="DM Sans"/>
                <a:ea typeface="DM Sans"/>
                <a:cs typeface="DM Sans"/>
                <a:sym typeface="DM Sans"/>
              </a:rPr>
              <a:t>align-items</a:t>
            </a:r>
            <a:r>
              <a:rPr lang="es" sz="1350">
                <a:highlight>
                  <a:schemeClr val="accent6"/>
                </a:highlight>
                <a:latin typeface="DM Sans"/>
                <a:ea typeface="DM Sans"/>
                <a:cs typeface="DM Sans"/>
                <a:sym typeface="DM Sans"/>
              </a:rPr>
              <a:t>, que ya conocemos del módulo CSS Flexbox. </a:t>
            </a: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1500"/>
              <a:buFont typeface="Arial"/>
              <a:buNone/>
            </a:pPr>
            <a:endParaRPr sz="1350">
              <a:highlight>
                <a:schemeClr val="accent6"/>
              </a:highlight>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1"/>
          <p:cNvSpPr txBox="1"/>
          <p:nvPr/>
        </p:nvSpPr>
        <p:spPr>
          <a:xfrm>
            <a:off x="475500" y="468275"/>
            <a:ext cx="79338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justify-items y align-items</a:t>
            </a:r>
            <a:endParaRPr sz="4000" b="1">
              <a:solidFill>
                <a:schemeClr val="dk1"/>
              </a:solidFill>
              <a:latin typeface="DM Sans"/>
              <a:ea typeface="DM Sans"/>
              <a:cs typeface="DM Sans"/>
              <a:sym typeface="DM Sans"/>
            </a:endParaRPr>
          </a:p>
        </p:txBody>
      </p:sp>
      <p:pic>
        <p:nvPicPr>
          <p:cNvPr id="425" name="Google Shape;425;p61"/>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426" name="Google Shape;426;p61"/>
          <p:cNvGrpSpPr/>
          <p:nvPr/>
        </p:nvGrpSpPr>
        <p:grpSpPr>
          <a:xfrm>
            <a:off x="7941139" y="468273"/>
            <a:ext cx="738900" cy="738900"/>
            <a:chOff x="473351" y="619523"/>
            <a:chExt cx="738900" cy="738900"/>
          </a:xfrm>
        </p:grpSpPr>
        <p:sp>
          <p:nvSpPr>
            <p:cNvPr id="427" name="Google Shape;427;p61"/>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8" name="Google Shape;428;p61"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
        <p:nvSpPr>
          <p:cNvPr id="429" name="Google Shape;429;p61"/>
          <p:cNvSpPr txBox="1"/>
          <p:nvPr/>
        </p:nvSpPr>
        <p:spPr>
          <a:xfrm>
            <a:off x="596050" y="2040500"/>
            <a:ext cx="633600" cy="33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200">
                <a:latin typeface="DM Sans"/>
                <a:ea typeface="DM Sans"/>
                <a:cs typeface="DM Sans"/>
                <a:sym typeface="DM Sans"/>
              </a:rPr>
              <a:t>HTML</a:t>
            </a:r>
            <a:endParaRPr sz="1200" i="0" u="none" strike="noStrike" cap="none">
              <a:solidFill>
                <a:srgbClr val="000000"/>
              </a:solidFill>
              <a:latin typeface="DM Sans"/>
              <a:ea typeface="DM Sans"/>
              <a:cs typeface="DM Sans"/>
              <a:sym typeface="DM Sans"/>
            </a:endParaRPr>
          </a:p>
        </p:txBody>
      </p:sp>
      <p:sp>
        <p:nvSpPr>
          <p:cNvPr id="430" name="Google Shape;430;p61"/>
          <p:cNvSpPr txBox="1"/>
          <p:nvPr/>
        </p:nvSpPr>
        <p:spPr>
          <a:xfrm>
            <a:off x="596050" y="2337525"/>
            <a:ext cx="3636900" cy="17148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es" sz="1100">
                <a:solidFill>
                  <a:srgbClr val="800000"/>
                </a:solidFill>
                <a:latin typeface="Consolas"/>
                <a:ea typeface="Consolas"/>
                <a:cs typeface="Consolas"/>
                <a:sym typeface="Consolas"/>
              </a:rPr>
              <a:t>&lt;section </a:t>
            </a:r>
            <a:r>
              <a:rPr lang="es" sz="1100">
                <a:solidFill>
                  <a:srgbClr val="FF0000"/>
                </a:solidFill>
                <a:latin typeface="Consolas"/>
                <a:ea typeface="Consolas"/>
                <a:cs typeface="Consolas"/>
                <a:sym typeface="Consolas"/>
              </a:rPr>
              <a:t>class</a:t>
            </a:r>
            <a:r>
              <a:rPr lang="es" sz="1100">
                <a:solidFill>
                  <a:srgbClr val="800000"/>
                </a:solidFill>
                <a:latin typeface="Consolas"/>
                <a:ea typeface="Consolas"/>
                <a:cs typeface="Consolas"/>
                <a:sym typeface="Consolas"/>
              </a:rPr>
              <a:t>=</a:t>
            </a:r>
            <a:r>
              <a:rPr lang="es" sz="1100">
                <a:solidFill>
                  <a:srgbClr val="0451A5"/>
                </a:solidFill>
                <a:latin typeface="Consolas"/>
                <a:ea typeface="Consolas"/>
                <a:cs typeface="Consolas"/>
                <a:sym typeface="Consolas"/>
              </a:rPr>
              <a:t>"grid-container"</a:t>
            </a:r>
            <a:r>
              <a:rPr lang="es" sz="1100">
                <a:solidFill>
                  <a:srgbClr val="800000"/>
                </a:solidFill>
                <a:latin typeface="Consolas"/>
                <a:ea typeface="Consolas"/>
                <a:cs typeface="Consolas"/>
                <a:sym typeface="Consolas"/>
              </a:rPr>
              <a:t>&gt;</a:t>
            </a:r>
            <a:endParaRPr sz="1100">
              <a:solidFill>
                <a:srgbClr val="800000"/>
              </a:solidFill>
              <a:latin typeface="Consolas"/>
              <a:ea typeface="Consolas"/>
              <a:cs typeface="Consolas"/>
              <a:sym typeface="Consolas"/>
            </a:endParaRPr>
          </a:p>
          <a:p>
            <a:pPr marL="0" marR="0" lvl="0" indent="457200" algn="l" rtl="0">
              <a:lnSpc>
                <a:spcPct val="150000"/>
              </a:lnSpc>
              <a:spcBef>
                <a:spcPts val="0"/>
              </a:spcBef>
              <a:spcAft>
                <a:spcPts val="0"/>
              </a:spcAft>
              <a:buClr>
                <a:schemeClr val="dk1"/>
              </a:buClr>
              <a:buSzPts val="1100"/>
              <a:buFont typeface="Arial"/>
              <a:buNone/>
            </a:pPr>
            <a:r>
              <a:rPr lang="es" sz="1100">
                <a:solidFill>
                  <a:srgbClr val="800000"/>
                </a:solidFill>
                <a:latin typeface="Consolas"/>
                <a:ea typeface="Consolas"/>
                <a:cs typeface="Consolas"/>
                <a:sym typeface="Consolas"/>
              </a:rPr>
              <a:t>&lt;div </a:t>
            </a:r>
            <a:r>
              <a:rPr lang="es" sz="1100">
                <a:solidFill>
                  <a:srgbClr val="FF0000"/>
                </a:solidFill>
                <a:latin typeface="Consolas"/>
                <a:ea typeface="Consolas"/>
                <a:cs typeface="Consolas"/>
                <a:sym typeface="Consolas"/>
              </a:rPr>
              <a:t>class</a:t>
            </a:r>
            <a:r>
              <a:rPr lang="es" sz="1100">
                <a:solidFill>
                  <a:srgbClr val="800000"/>
                </a:solidFill>
                <a:latin typeface="Consolas"/>
                <a:ea typeface="Consolas"/>
                <a:cs typeface="Consolas"/>
                <a:sym typeface="Consolas"/>
              </a:rPr>
              <a:t>=</a:t>
            </a:r>
            <a:r>
              <a:rPr lang="es" sz="1100">
                <a:solidFill>
                  <a:srgbClr val="0451A5"/>
                </a:solidFill>
                <a:latin typeface="Consolas"/>
                <a:ea typeface="Consolas"/>
                <a:cs typeface="Consolas"/>
                <a:sym typeface="Consolas"/>
              </a:rPr>
              <a:t>"grid-item"</a:t>
            </a:r>
            <a:r>
              <a:rPr lang="es" sz="1100">
                <a:solidFill>
                  <a:srgbClr val="800000"/>
                </a:solidFill>
                <a:latin typeface="Consolas"/>
                <a:ea typeface="Consolas"/>
                <a:cs typeface="Consolas"/>
                <a:sym typeface="Consolas"/>
              </a:rPr>
              <a:t>&gt;</a:t>
            </a:r>
            <a:r>
              <a:rPr lang="es" sz="1100">
                <a:solidFill>
                  <a:schemeClr val="dk1"/>
                </a:solidFill>
                <a:latin typeface="Consolas"/>
                <a:ea typeface="Consolas"/>
                <a:cs typeface="Consolas"/>
                <a:sym typeface="Consolas"/>
              </a:rPr>
              <a:t>Item 1</a:t>
            </a:r>
            <a:r>
              <a:rPr lang="es" sz="1100">
                <a:solidFill>
                  <a:srgbClr val="800000"/>
                </a:solidFill>
                <a:latin typeface="Consolas"/>
                <a:ea typeface="Consolas"/>
                <a:cs typeface="Consolas"/>
                <a:sym typeface="Consolas"/>
              </a:rPr>
              <a:t>&lt;/div&gt;</a:t>
            </a:r>
            <a:endParaRPr sz="1100">
              <a:solidFill>
                <a:srgbClr val="800000"/>
              </a:solidFill>
              <a:latin typeface="Consolas"/>
              <a:ea typeface="Consolas"/>
              <a:cs typeface="Consolas"/>
              <a:sym typeface="Consolas"/>
            </a:endParaRPr>
          </a:p>
          <a:p>
            <a:pPr marL="0" marR="0" lvl="0" indent="457200" algn="l" rtl="0">
              <a:lnSpc>
                <a:spcPct val="150000"/>
              </a:lnSpc>
              <a:spcBef>
                <a:spcPts val="0"/>
              </a:spcBef>
              <a:spcAft>
                <a:spcPts val="0"/>
              </a:spcAft>
              <a:buClr>
                <a:schemeClr val="dk1"/>
              </a:buClr>
              <a:buSzPts val="1100"/>
              <a:buFont typeface="Arial"/>
              <a:buNone/>
            </a:pPr>
            <a:r>
              <a:rPr lang="es" sz="1100">
                <a:solidFill>
                  <a:srgbClr val="800000"/>
                </a:solidFill>
                <a:latin typeface="Consolas"/>
                <a:ea typeface="Consolas"/>
                <a:cs typeface="Consolas"/>
                <a:sym typeface="Consolas"/>
              </a:rPr>
              <a:t>&lt;div </a:t>
            </a:r>
            <a:r>
              <a:rPr lang="es" sz="1100">
                <a:solidFill>
                  <a:srgbClr val="FF0000"/>
                </a:solidFill>
                <a:latin typeface="Consolas"/>
                <a:ea typeface="Consolas"/>
                <a:cs typeface="Consolas"/>
                <a:sym typeface="Consolas"/>
              </a:rPr>
              <a:t>class</a:t>
            </a:r>
            <a:r>
              <a:rPr lang="es" sz="1100">
                <a:solidFill>
                  <a:srgbClr val="800000"/>
                </a:solidFill>
                <a:latin typeface="Consolas"/>
                <a:ea typeface="Consolas"/>
                <a:cs typeface="Consolas"/>
                <a:sym typeface="Consolas"/>
              </a:rPr>
              <a:t>=</a:t>
            </a:r>
            <a:r>
              <a:rPr lang="es" sz="1100">
                <a:solidFill>
                  <a:srgbClr val="0451A5"/>
                </a:solidFill>
                <a:latin typeface="Consolas"/>
                <a:ea typeface="Consolas"/>
                <a:cs typeface="Consolas"/>
                <a:sym typeface="Consolas"/>
              </a:rPr>
              <a:t>"grid-item"</a:t>
            </a:r>
            <a:r>
              <a:rPr lang="es" sz="1100">
                <a:solidFill>
                  <a:srgbClr val="800000"/>
                </a:solidFill>
                <a:latin typeface="Consolas"/>
                <a:ea typeface="Consolas"/>
                <a:cs typeface="Consolas"/>
                <a:sym typeface="Consolas"/>
              </a:rPr>
              <a:t>&gt;</a:t>
            </a:r>
            <a:r>
              <a:rPr lang="es" sz="1100">
                <a:solidFill>
                  <a:schemeClr val="dk1"/>
                </a:solidFill>
                <a:latin typeface="Consolas"/>
                <a:ea typeface="Consolas"/>
                <a:cs typeface="Consolas"/>
                <a:sym typeface="Consolas"/>
              </a:rPr>
              <a:t>Item 2</a:t>
            </a:r>
            <a:r>
              <a:rPr lang="es" sz="1100">
                <a:solidFill>
                  <a:srgbClr val="800000"/>
                </a:solidFill>
                <a:latin typeface="Consolas"/>
                <a:ea typeface="Consolas"/>
                <a:cs typeface="Consolas"/>
                <a:sym typeface="Consolas"/>
              </a:rPr>
              <a:t>&lt;/div&gt;</a:t>
            </a:r>
            <a:endParaRPr sz="1100">
              <a:solidFill>
                <a:srgbClr val="800000"/>
              </a:solidFill>
              <a:latin typeface="Consolas"/>
              <a:ea typeface="Consolas"/>
              <a:cs typeface="Consolas"/>
              <a:sym typeface="Consolas"/>
            </a:endParaRPr>
          </a:p>
          <a:p>
            <a:pPr marL="0" marR="0" lvl="0" indent="457200" algn="l" rtl="0">
              <a:lnSpc>
                <a:spcPct val="150000"/>
              </a:lnSpc>
              <a:spcBef>
                <a:spcPts val="0"/>
              </a:spcBef>
              <a:spcAft>
                <a:spcPts val="0"/>
              </a:spcAft>
              <a:buClr>
                <a:schemeClr val="dk1"/>
              </a:buClr>
              <a:buSzPts val="1100"/>
              <a:buFont typeface="Arial"/>
              <a:buNone/>
            </a:pPr>
            <a:r>
              <a:rPr lang="es" sz="1100">
                <a:solidFill>
                  <a:srgbClr val="800000"/>
                </a:solidFill>
                <a:latin typeface="Consolas"/>
                <a:ea typeface="Consolas"/>
                <a:cs typeface="Consolas"/>
                <a:sym typeface="Consolas"/>
              </a:rPr>
              <a:t>&lt;div </a:t>
            </a:r>
            <a:r>
              <a:rPr lang="es" sz="1100">
                <a:solidFill>
                  <a:srgbClr val="FF0000"/>
                </a:solidFill>
                <a:latin typeface="Consolas"/>
                <a:ea typeface="Consolas"/>
                <a:cs typeface="Consolas"/>
                <a:sym typeface="Consolas"/>
              </a:rPr>
              <a:t>class</a:t>
            </a:r>
            <a:r>
              <a:rPr lang="es" sz="1100">
                <a:solidFill>
                  <a:srgbClr val="800000"/>
                </a:solidFill>
                <a:latin typeface="Consolas"/>
                <a:ea typeface="Consolas"/>
                <a:cs typeface="Consolas"/>
                <a:sym typeface="Consolas"/>
              </a:rPr>
              <a:t>=</a:t>
            </a:r>
            <a:r>
              <a:rPr lang="es" sz="1100">
                <a:solidFill>
                  <a:srgbClr val="0451A5"/>
                </a:solidFill>
                <a:latin typeface="Consolas"/>
                <a:ea typeface="Consolas"/>
                <a:cs typeface="Consolas"/>
                <a:sym typeface="Consolas"/>
              </a:rPr>
              <a:t>"grid-item"</a:t>
            </a:r>
            <a:r>
              <a:rPr lang="es" sz="1100">
                <a:solidFill>
                  <a:srgbClr val="800000"/>
                </a:solidFill>
                <a:latin typeface="Consolas"/>
                <a:ea typeface="Consolas"/>
                <a:cs typeface="Consolas"/>
                <a:sym typeface="Consolas"/>
              </a:rPr>
              <a:t>&gt;</a:t>
            </a:r>
            <a:r>
              <a:rPr lang="es" sz="1100">
                <a:solidFill>
                  <a:schemeClr val="dk1"/>
                </a:solidFill>
                <a:latin typeface="Consolas"/>
                <a:ea typeface="Consolas"/>
                <a:cs typeface="Consolas"/>
                <a:sym typeface="Consolas"/>
              </a:rPr>
              <a:t>Item 3</a:t>
            </a:r>
            <a:r>
              <a:rPr lang="es" sz="1100">
                <a:solidFill>
                  <a:srgbClr val="800000"/>
                </a:solidFill>
                <a:latin typeface="Consolas"/>
                <a:ea typeface="Consolas"/>
                <a:cs typeface="Consolas"/>
                <a:sym typeface="Consolas"/>
              </a:rPr>
              <a:t>&lt;/div&gt;</a:t>
            </a:r>
            <a:endParaRPr sz="1100">
              <a:solidFill>
                <a:srgbClr val="800000"/>
              </a:solidFill>
              <a:latin typeface="Consolas"/>
              <a:ea typeface="Consolas"/>
              <a:cs typeface="Consolas"/>
              <a:sym typeface="Consolas"/>
            </a:endParaRPr>
          </a:p>
          <a:p>
            <a:pPr marL="0" lvl="0" indent="457200" algn="l" rtl="0">
              <a:lnSpc>
                <a:spcPct val="150000"/>
              </a:lnSpc>
              <a:spcBef>
                <a:spcPts val="0"/>
              </a:spcBef>
              <a:spcAft>
                <a:spcPts val="0"/>
              </a:spcAft>
              <a:buClr>
                <a:schemeClr val="dk1"/>
              </a:buClr>
              <a:buSzPts val="1100"/>
              <a:buFont typeface="Arial"/>
              <a:buNone/>
            </a:pPr>
            <a:r>
              <a:rPr lang="es" sz="1100">
                <a:solidFill>
                  <a:srgbClr val="800000"/>
                </a:solidFill>
                <a:latin typeface="Consolas"/>
                <a:ea typeface="Consolas"/>
                <a:cs typeface="Consolas"/>
                <a:sym typeface="Consolas"/>
              </a:rPr>
              <a:t>&lt;div </a:t>
            </a:r>
            <a:r>
              <a:rPr lang="es" sz="1100">
                <a:solidFill>
                  <a:srgbClr val="FF0000"/>
                </a:solidFill>
                <a:latin typeface="Consolas"/>
                <a:ea typeface="Consolas"/>
                <a:cs typeface="Consolas"/>
                <a:sym typeface="Consolas"/>
              </a:rPr>
              <a:t>class</a:t>
            </a:r>
            <a:r>
              <a:rPr lang="es" sz="1100">
                <a:solidFill>
                  <a:srgbClr val="800000"/>
                </a:solidFill>
                <a:latin typeface="Consolas"/>
                <a:ea typeface="Consolas"/>
                <a:cs typeface="Consolas"/>
                <a:sym typeface="Consolas"/>
              </a:rPr>
              <a:t>=</a:t>
            </a:r>
            <a:r>
              <a:rPr lang="es" sz="1100">
                <a:solidFill>
                  <a:srgbClr val="0451A5"/>
                </a:solidFill>
                <a:latin typeface="Consolas"/>
                <a:ea typeface="Consolas"/>
                <a:cs typeface="Consolas"/>
                <a:sym typeface="Consolas"/>
              </a:rPr>
              <a:t>"grid-item"</a:t>
            </a:r>
            <a:r>
              <a:rPr lang="es" sz="1100">
                <a:solidFill>
                  <a:srgbClr val="800000"/>
                </a:solidFill>
                <a:latin typeface="Consolas"/>
                <a:ea typeface="Consolas"/>
                <a:cs typeface="Consolas"/>
                <a:sym typeface="Consolas"/>
              </a:rPr>
              <a:t>&gt;</a:t>
            </a:r>
            <a:r>
              <a:rPr lang="es" sz="1100">
                <a:solidFill>
                  <a:schemeClr val="dk1"/>
                </a:solidFill>
                <a:latin typeface="Consolas"/>
                <a:ea typeface="Consolas"/>
                <a:cs typeface="Consolas"/>
                <a:sym typeface="Consolas"/>
              </a:rPr>
              <a:t>Item 4</a:t>
            </a:r>
            <a:r>
              <a:rPr lang="es" sz="1100">
                <a:solidFill>
                  <a:srgbClr val="800000"/>
                </a:solidFill>
                <a:latin typeface="Consolas"/>
                <a:ea typeface="Consolas"/>
                <a:cs typeface="Consolas"/>
                <a:sym typeface="Consolas"/>
              </a:rPr>
              <a:t>&lt;/div&gt;</a:t>
            </a:r>
            <a:endParaRPr sz="1100">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chemeClr val="dk1"/>
              </a:buClr>
              <a:buSzPts val="1100"/>
              <a:buFont typeface="Arial"/>
              <a:buNone/>
            </a:pPr>
            <a:r>
              <a:rPr lang="es" sz="1100">
                <a:solidFill>
                  <a:srgbClr val="800000"/>
                </a:solidFill>
                <a:latin typeface="Consolas"/>
                <a:ea typeface="Consolas"/>
                <a:cs typeface="Consolas"/>
                <a:sym typeface="Consolas"/>
              </a:rPr>
              <a:t>&lt;/section&gt;</a:t>
            </a:r>
            <a:endParaRPr sz="1400" b="0" i="0" u="none" strike="noStrike" cap="none">
              <a:solidFill>
                <a:srgbClr val="000000"/>
              </a:solidFill>
              <a:latin typeface="Consolas"/>
              <a:ea typeface="Consolas"/>
              <a:cs typeface="Consolas"/>
              <a:sym typeface="Consolas"/>
            </a:endParaRPr>
          </a:p>
        </p:txBody>
      </p:sp>
      <p:sp>
        <p:nvSpPr>
          <p:cNvPr id="431" name="Google Shape;431;p61"/>
          <p:cNvSpPr txBox="1"/>
          <p:nvPr/>
        </p:nvSpPr>
        <p:spPr>
          <a:xfrm>
            <a:off x="596050" y="1362850"/>
            <a:ext cx="6878400" cy="33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 sz="1350">
                <a:latin typeface="DM Sans"/>
                <a:ea typeface="DM Sans"/>
                <a:cs typeface="DM Sans"/>
                <a:sym typeface="DM Sans"/>
              </a:rPr>
              <a:t>Veamos un ejemplo:</a:t>
            </a:r>
            <a:endParaRPr sz="1350">
              <a:highlight>
                <a:schemeClr val="accent6"/>
              </a:highlight>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500"/>
              <a:buFont typeface="Arial"/>
              <a:buNone/>
            </a:pPr>
            <a:endParaRPr sz="1350">
              <a:highlight>
                <a:schemeClr val="accent6"/>
              </a:highlight>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2"/>
          <p:cNvSpPr txBox="1"/>
          <p:nvPr/>
        </p:nvSpPr>
        <p:spPr>
          <a:xfrm>
            <a:off x="475500" y="468275"/>
            <a:ext cx="79725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justify-items y align-items</a:t>
            </a:r>
            <a:endParaRPr sz="4000" b="1">
              <a:solidFill>
                <a:schemeClr val="dk1"/>
              </a:solidFill>
              <a:latin typeface="DM Sans"/>
              <a:ea typeface="DM Sans"/>
              <a:cs typeface="DM Sans"/>
              <a:sym typeface="DM Sans"/>
            </a:endParaRPr>
          </a:p>
        </p:txBody>
      </p:sp>
      <p:pic>
        <p:nvPicPr>
          <p:cNvPr id="437" name="Google Shape;437;p62"/>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438" name="Google Shape;438;p62"/>
          <p:cNvGrpSpPr/>
          <p:nvPr/>
        </p:nvGrpSpPr>
        <p:grpSpPr>
          <a:xfrm>
            <a:off x="7941139" y="468273"/>
            <a:ext cx="738900" cy="738900"/>
            <a:chOff x="473351" y="619523"/>
            <a:chExt cx="738900" cy="738900"/>
          </a:xfrm>
        </p:grpSpPr>
        <p:sp>
          <p:nvSpPr>
            <p:cNvPr id="439" name="Google Shape;439;p62"/>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0" name="Google Shape;440;p62"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
        <p:nvSpPr>
          <p:cNvPr id="441" name="Google Shape;441;p62"/>
          <p:cNvSpPr txBox="1"/>
          <p:nvPr/>
        </p:nvSpPr>
        <p:spPr>
          <a:xfrm>
            <a:off x="514475" y="1207175"/>
            <a:ext cx="518100" cy="33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200">
                <a:latin typeface="DM Sans"/>
                <a:ea typeface="DM Sans"/>
                <a:cs typeface="DM Sans"/>
                <a:sym typeface="DM Sans"/>
              </a:rPr>
              <a:t>CSS</a:t>
            </a:r>
            <a:endParaRPr sz="1200" i="0" u="none" strike="noStrike" cap="none">
              <a:solidFill>
                <a:srgbClr val="000000"/>
              </a:solidFill>
              <a:latin typeface="DM Sans"/>
              <a:ea typeface="DM Sans"/>
              <a:cs typeface="DM Sans"/>
              <a:sym typeface="DM Sans"/>
            </a:endParaRPr>
          </a:p>
        </p:txBody>
      </p:sp>
      <p:sp>
        <p:nvSpPr>
          <p:cNvPr id="442" name="Google Shape;442;p62"/>
          <p:cNvSpPr txBox="1"/>
          <p:nvPr/>
        </p:nvSpPr>
        <p:spPr>
          <a:xfrm>
            <a:off x="475500" y="1514975"/>
            <a:ext cx="3722400" cy="30219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100"/>
              <a:buFont typeface="Arial"/>
              <a:buNone/>
            </a:pPr>
            <a:r>
              <a:rPr lang="es" sz="1100">
                <a:solidFill>
                  <a:srgbClr val="800000"/>
                </a:solidFill>
                <a:latin typeface="Consolas"/>
                <a:ea typeface="Consolas"/>
                <a:cs typeface="Consolas"/>
                <a:sym typeface="Consolas"/>
              </a:rPr>
              <a:t>.grid-container</a:t>
            </a:r>
            <a:r>
              <a:rPr lang="es" sz="1100" b="0" i="0" u="none" strike="noStrike" cap="none">
                <a:solidFill>
                  <a:srgbClr val="800000"/>
                </a:solidFill>
                <a:latin typeface="Consolas"/>
                <a:ea typeface="Consolas"/>
                <a:cs typeface="Consolas"/>
                <a:sym typeface="Consolas"/>
              </a:rPr>
              <a:t> {</a:t>
            </a:r>
            <a:endParaRPr sz="11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100" b="0" i="0" u="none" strike="noStrike" cap="none">
                <a:solidFill>
                  <a:srgbClr val="800000"/>
                </a:solidFill>
                <a:latin typeface="Consolas"/>
                <a:ea typeface="Consolas"/>
                <a:cs typeface="Consolas"/>
                <a:sym typeface="Consolas"/>
              </a:rPr>
              <a:t>  </a:t>
            </a:r>
            <a:r>
              <a:rPr lang="es" sz="1100" b="0" i="0" u="none" strike="noStrike" cap="none">
                <a:solidFill>
                  <a:srgbClr val="FF0000"/>
                </a:solidFill>
                <a:latin typeface="Consolas"/>
                <a:ea typeface="Consolas"/>
                <a:cs typeface="Consolas"/>
                <a:sym typeface="Consolas"/>
              </a:rPr>
              <a:t>justify-items: </a:t>
            </a:r>
            <a:r>
              <a:rPr lang="es" sz="1100">
                <a:solidFill>
                  <a:srgbClr val="800000"/>
                </a:solidFill>
                <a:latin typeface="Consolas"/>
                <a:ea typeface="Consolas"/>
                <a:cs typeface="Consolas"/>
                <a:sym typeface="Consolas"/>
              </a:rPr>
              <a:t>start</a:t>
            </a:r>
            <a:r>
              <a:rPr lang="es" sz="1100" b="0" i="0" u="none" strike="noStrike" cap="none">
                <a:solidFill>
                  <a:srgbClr val="800000"/>
                </a:solidFill>
                <a:latin typeface="Consolas"/>
                <a:ea typeface="Consolas"/>
                <a:cs typeface="Consolas"/>
                <a:sym typeface="Consolas"/>
              </a:rPr>
              <a:t>; /* start | end | center | stretch */</a:t>
            </a:r>
            <a:endParaRPr sz="11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100" b="0" i="0" u="none" strike="noStrike" cap="none">
                <a:solidFill>
                  <a:srgbClr val="800000"/>
                </a:solidFill>
                <a:latin typeface="Consolas"/>
                <a:ea typeface="Consolas"/>
                <a:cs typeface="Consolas"/>
                <a:sym typeface="Consolas"/>
              </a:rPr>
              <a:t>  </a:t>
            </a:r>
            <a:r>
              <a:rPr lang="es" sz="1100" b="0" i="0" u="none" strike="noStrike" cap="none">
                <a:solidFill>
                  <a:srgbClr val="FF0000"/>
                </a:solidFill>
                <a:latin typeface="Consolas"/>
                <a:ea typeface="Consolas"/>
                <a:cs typeface="Consolas"/>
                <a:sym typeface="Consolas"/>
              </a:rPr>
              <a:t>align-items: </a:t>
            </a:r>
            <a:r>
              <a:rPr lang="es" sz="1100" b="0" i="0" u="none" strike="noStrike" cap="none">
                <a:solidFill>
                  <a:srgbClr val="800000"/>
                </a:solidFill>
                <a:latin typeface="Consolas"/>
                <a:ea typeface="Consolas"/>
                <a:cs typeface="Consolas"/>
                <a:sym typeface="Consolas"/>
              </a:rPr>
              <a:t>stretch; /* start | end | center | stretch */</a:t>
            </a:r>
            <a:endParaRPr sz="11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100" b="0" i="0" u="none" strike="noStrike" cap="none">
                <a:solidFill>
                  <a:srgbClr val="800000"/>
                </a:solidFill>
                <a:latin typeface="Consolas"/>
                <a:ea typeface="Consolas"/>
                <a:cs typeface="Consolas"/>
                <a:sym typeface="Consolas"/>
              </a:rPr>
              <a:t>  </a:t>
            </a:r>
            <a:r>
              <a:rPr lang="es" sz="1100" b="0" i="0" u="none" strike="noStrike" cap="none">
                <a:solidFill>
                  <a:srgbClr val="FF0000"/>
                </a:solidFill>
                <a:latin typeface="Consolas"/>
                <a:ea typeface="Consolas"/>
                <a:cs typeface="Consolas"/>
                <a:sym typeface="Consolas"/>
              </a:rPr>
              <a:t>display:</a:t>
            </a:r>
            <a:r>
              <a:rPr lang="es" sz="1100" b="0" i="0" u="none" strike="noStrike" cap="none">
                <a:solidFill>
                  <a:srgbClr val="800000"/>
                </a:solidFill>
                <a:latin typeface="Consolas"/>
                <a:ea typeface="Consolas"/>
                <a:cs typeface="Consolas"/>
                <a:sym typeface="Consolas"/>
              </a:rPr>
              <a:t> grid;</a:t>
            </a:r>
            <a:endParaRPr sz="11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100" b="0" i="0" u="none" strike="noStrike" cap="none">
                <a:solidFill>
                  <a:srgbClr val="800000"/>
                </a:solidFill>
                <a:latin typeface="Consolas"/>
                <a:ea typeface="Consolas"/>
                <a:cs typeface="Consolas"/>
                <a:sym typeface="Consolas"/>
              </a:rPr>
              <a:t>  </a:t>
            </a:r>
            <a:r>
              <a:rPr lang="es" sz="1100" b="0" i="0" u="none" strike="noStrike" cap="none">
                <a:solidFill>
                  <a:srgbClr val="FF0000"/>
                </a:solidFill>
                <a:latin typeface="Consolas"/>
                <a:ea typeface="Consolas"/>
                <a:cs typeface="Consolas"/>
                <a:sym typeface="Consolas"/>
              </a:rPr>
              <a:t>width</a:t>
            </a:r>
            <a:r>
              <a:rPr lang="es" sz="1100" b="0" i="0" u="none" strike="noStrike" cap="none">
                <a:solidFill>
                  <a:srgbClr val="800000"/>
                </a:solidFill>
                <a:latin typeface="Consolas"/>
                <a:ea typeface="Consolas"/>
                <a:cs typeface="Consolas"/>
                <a:sym typeface="Consolas"/>
              </a:rPr>
              <a:t>: 95%;</a:t>
            </a:r>
            <a:endParaRPr sz="11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100" b="0" i="0" u="none" strike="noStrike" cap="none">
                <a:solidFill>
                  <a:srgbClr val="800000"/>
                </a:solidFill>
                <a:latin typeface="Consolas"/>
                <a:ea typeface="Consolas"/>
                <a:cs typeface="Consolas"/>
                <a:sym typeface="Consolas"/>
              </a:rPr>
              <a:t>  </a:t>
            </a:r>
            <a:r>
              <a:rPr lang="es" sz="1100" b="0" i="0" u="none" strike="noStrike" cap="none">
                <a:solidFill>
                  <a:srgbClr val="FF0000"/>
                </a:solidFill>
                <a:latin typeface="Consolas"/>
                <a:ea typeface="Consolas"/>
                <a:cs typeface="Consolas"/>
                <a:sym typeface="Consolas"/>
              </a:rPr>
              <a:t>grid-template-columns</a:t>
            </a:r>
            <a:r>
              <a:rPr lang="es" sz="1100" b="0" i="0" u="none" strike="noStrike" cap="none">
                <a:solidFill>
                  <a:srgbClr val="800000"/>
                </a:solidFill>
                <a:latin typeface="Consolas"/>
                <a:ea typeface="Consolas"/>
                <a:cs typeface="Consolas"/>
                <a:sym typeface="Consolas"/>
              </a:rPr>
              <a:t>: auto auto;</a:t>
            </a:r>
            <a:endParaRPr sz="11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100" b="0" i="0" u="none" strike="noStrike" cap="none">
                <a:solidFill>
                  <a:srgbClr val="800000"/>
                </a:solidFill>
                <a:latin typeface="Consolas"/>
                <a:ea typeface="Consolas"/>
                <a:cs typeface="Consolas"/>
                <a:sym typeface="Consolas"/>
              </a:rPr>
              <a:t>  </a:t>
            </a:r>
            <a:r>
              <a:rPr lang="es" sz="1100" b="0" i="0" u="none" strike="noStrike" cap="none">
                <a:solidFill>
                  <a:srgbClr val="FF0000"/>
                </a:solidFill>
                <a:latin typeface="Consolas"/>
                <a:ea typeface="Consolas"/>
                <a:cs typeface="Consolas"/>
                <a:sym typeface="Consolas"/>
              </a:rPr>
              <a:t>grid-column-gap</a:t>
            </a:r>
            <a:r>
              <a:rPr lang="es" sz="1100" b="0" i="0" u="none" strike="noStrike" cap="none">
                <a:solidFill>
                  <a:srgbClr val="800000"/>
                </a:solidFill>
                <a:latin typeface="Consolas"/>
                <a:ea typeface="Consolas"/>
                <a:cs typeface="Consolas"/>
                <a:sym typeface="Consolas"/>
              </a:rPr>
              <a:t>: 10px;</a:t>
            </a:r>
            <a:endParaRPr sz="11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100" b="0" i="0" u="none" strike="noStrike" cap="none">
                <a:solidFill>
                  <a:srgbClr val="800000"/>
                </a:solidFill>
                <a:latin typeface="Consolas"/>
                <a:ea typeface="Consolas"/>
                <a:cs typeface="Consolas"/>
                <a:sym typeface="Consolas"/>
              </a:rPr>
              <a:t>  </a:t>
            </a:r>
            <a:r>
              <a:rPr lang="es" sz="1100" b="0" i="0" u="none" strike="noStrike" cap="none">
                <a:solidFill>
                  <a:srgbClr val="FF0000"/>
                </a:solidFill>
                <a:latin typeface="Consolas"/>
                <a:ea typeface="Consolas"/>
                <a:cs typeface="Consolas"/>
                <a:sym typeface="Consolas"/>
              </a:rPr>
              <a:t>grid-template-rows</a:t>
            </a:r>
            <a:r>
              <a:rPr lang="es" sz="1100" b="0" i="0" u="none" strike="noStrike" cap="none">
                <a:solidFill>
                  <a:srgbClr val="800000"/>
                </a:solidFill>
                <a:latin typeface="Consolas"/>
                <a:ea typeface="Consolas"/>
                <a:cs typeface="Consolas"/>
                <a:sym typeface="Consolas"/>
              </a:rPr>
              <a:t>: 100px 100px;</a:t>
            </a:r>
            <a:endParaRPr sz="11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100" b="0" i="0" u="none" strike="noStrike" cap="none">
                <a:solidFill>
                  <a:srgbClr val="800000"/>
                </a:solidFill>
                <a:latin typeface="Consolas"/>
                <a:ea typeface="Consolas"/>
                <a:cs typeface="Consolas"/>
                <a:sym typeface="Consolas"/>
              </a:rPr>
              <a:t>  </a:t>
            </a:r>
            <a:r>
              <a:rPr lang="es" sz="1100" b="0" i="0" u="none" strike="noStrike" cap="none">
                <a:solidFill>
                  <a:srgbClr val="FF0000"/>
                </a:solidFill>
                <a:latin typeface="Consolas"/>
                <a:ea typeface="Consolas"/>
                <a:cs typeface="Consolas"/>
                <a:sym typeface="Consolas"/>
              </a:rPr>
              <a:t>grid-row-gap</a:t>
            </a:r>
            <a:r>
              <a:rPr lang="es" sz="1100" b="0" i="0" u="none" strike="noStrike" cap="none">
                <a:solidFill>
                  <a:srgbClr val="800000"/>
                </a:solidFill>
                <a:latin typeface="Consolas"/>
                <a:ea typeface="Consolas"/>
                <a:cs typeface="Consolas"/>
                <a:sym typeface="Consolas"/>
              </a:rPr>
              <a:t>: 10px;</a:t>
            </a:r>
            <a:endParaRPr sz="11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100" b="0" i="0" u="none" strike="noStrike" cap="none">
                <a:solidFill>
                  <a:srgbClr val="800000"/>
                </a:solidFill>
                <a:latin typeface="Consolas"/>
                <a:ea typeface="Consolas"/>
                <a:cs typeface="Consolas"/>
                <a:sym typeface="Consolas"/>
              </a:rPr>
              <a:t>}</a:t>
            </a:r>
            <a:endParaRPr sz="1100" b="0" i="0" u="none" strike="noStrike" cap="none">
              <a:solidFill>
                <a:srgbClr val="800000"/>
              </a:solidFill>
              <a:latin typeface="Consolas"/>
              <a:ea typeface="Consolas"/>
              <a:cs typeface="Consolas"/>
              <a:sym typeface="Consolas"/>
            </a:endParaRPr>
          </a:p>
          <a:p>
            <a:pPr marL="0" marR="0" lvl="0" indent="0" algn="just" rtl="0">
              <a:lnSpc>
                <a:spcPct val="125000"/>
              </a:lnSpc>
              <a:spcBef>
                <a:spcPts val="0"/>
              </a:spcBef>
              <a:spcAft>
                <a:spcPts val="0"/>
              </a:spcAft>
              <a:buClr>
                <a:srgbClr val="000000"/>
              </a:buClr>
              <a:buSzPts val="1200"/>
              <a:buFont typeface="Arial"/>
              <a:buNone/>
            </a:pPr>
            <a:endParaRPr sz="1100" b="0" i="0" u="none" strike="noStrike" cap="none">
              <a:solidFill>
                <a:srgbClr val="800000"/>
              </a:solidFill>
              <a:latin typeface="Consolas"/>
              <a:ea typeface="Consolas"/>
              <a:cs typeface="Consolas"/>
              <a:sym typeface="Consolas"/>
            </a:endParaRPr>
          </a:p>
        </p:txBody>
      </p:sp>
      <p:sp>
        <p:nvSpPr>
          <p:cNvPr id="443" name="Google Shape;443;p62"/>
          <p:cNvSpPr txBox="1"/>
          <p:nvPr/>
        </p:nvSpPr>
        <p:spPr>
          <a:xfrm>
            <a:off x="4565241" y="1514975"/>
            <a:ext cx="3722400" cy="17466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100"/>
              <a:buFont typeface="Arial"/>
              <a:buNone/>
            </a:pPr>
            <a:r>
              <a:rPr lang="es" sz="1100">
                <a:solidFill>
                  <a:srgbClr val="800000"/>
                </a:solidFill>
                <a:latin typeface="Consolas"/>
                <a:ea typeface="Consolas"/>
                <a:cs typeface="Consolas"/>
                <a:sym typeface="Consolas"/>
              </a:rPr>
              <a:t>.grid-container</a:t>
            </a:r>
            <a:r>
              <a:rPr lang="es" sz="1100" b="0" i="0" u="none" strike="noStrike" cap="none">
                <a:solidFill>
                  <a:srgbClr val="800000"/>
                </a:solidFill>
                <a:latin typeface="Consolas"/>
                <a:ea typeface="Consolas"/>
                <a:cs typeface="Consolas"/>
                <a:sym typeface="Consolas"/>
              </a:rPr>
              <a:t> </a:t>
            </a:r>
            <a:r>
              <a:rPr lang="es" sz="1100">
                <a:solidFill>
                  <a:srgbClr val="800000"/>
                </a:solidFill>
                <a:latin typeface="Consolas"/>
                <a:ea typeface="Consolas"/>
                <a:cs typeface="Consolas"/>
                <a:sym typeface="Consolas"/>
              </a:rPr>
              <a:t>.grid-item</a:t>
            </a:r>
            <a:r>
              <a:rPr lang="es" sz="1100" b="0" i="0" u="none" strike="noStrike" cap="none">
                <a:solidFill>
                  <a:srgbClr val="800000"/>
                </a:solidFill>
                <a:latin typeface="Consolas"/>
                <a:ea typeface="Consolas"/>
                <a:cs typeface="Consolas"/>
                <a:sym typeface="Consolas"/>
              </a:rPr>
              <a:t> {</a:t>
            </a:r>
            <a:endParaRPr sz="11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100" b="0" i="0" u="none" strike="noStrike" cap="none">
                <a:solidFill>
                  <a:srgbClr val="800000"/>
                </a:solidFill>
                <a:latin typeface="Consolas"/>
                <a:ea typeface="Consolas"/>
                <a:cs typeface="Consolas"/>
                <a:sym typeface="Consolas"/>
              </a:rPr>
              <a:t>  </a:t>
            </a:r>
            <a:r>
              <a:rPr lang="es" sz="1100" b="0" i="0" u="none" strike="noStrike" cap="none">
                <a:solidFill>
                  <a:srgbClr val="FF0000"/>
                </a:solidFill>
                <a:latin typeface="Consolas"/>
                <a:ea typeface="Consolas"/>
                <a:cs typeface="Consolas"/>
                <a:sym typeface="Consolas"/>
              </a:rPr>
              <a:t>border</a:t>
            </a:r>
            <a:r>
              <a:rPr lang="es" sz="1100" b="0" i="0" u="none" strike="noStrike" cap="none">
                <a:solidFill>
                  <a:srgbClr val="800000"/>
                </a:solidFill>
                <a:latin typeface="Consolas"/>
                <a:ea typeface="Consolas"/>
                <a:cs typeface="Consolas"/>
                <a:sym typeface="Consolas"/>
              </a:rPr>
              <a:t>: solid 1px;</a:t>
            </a:r>
            <a:endParaRPr sz="11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100" b="0" i="0" u="none" strike="noStrike" cap="none">
                <a:solidFill>
                  <a:srgbClr val="800000"/>
                </a:solidFill>
                <a:latin typeface="Consolas"/>
                <a:ea typeface="Consolas"/>
                <a:cs typeface="Consolas"/>
                <a:sym typeface="Consolas"/>
              </a:rPr>
              <a:t>  </a:t>
            </a:r>
            <a:r>
              <a:rPr lang="es" sz="1100" b="0" i="0" u="none" strike="noStrike" cap="none">
                <a:solidFill>
                  <a:srgbClr val="FF0000"/>
                </a:solidFill>
                <a:latin typeface="Consolas"/>
                <a:ea typeface="Consolas"/>
                <a:cs typeface="Consolas"/>
                <a:sym typeface="Consolas"/>
              </a:rPr>
              <a:t>font-size</a:t>
            </a:r>
            <a:r>
              <a:rPr lang="es" sz="1100" b="0" i="0" u="none" strike="noStrike" cap="none">
                <a:solidFill>
                  <a:srgbClr val="800000"/>
                </a:solidFill>
                <a:latin typeface="Consolas"/>
                <a:ea typeface="Consolas"/>
                <a:cs typeface="Consolas"/>
                <a:sym typeface="Consolas"/>
              </a:rPr>
              <a:t>: 21px;</a:t>
            </a:r>
            <a:endParaRPr sz="11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100" b="0" i="0" u="none" strike="noStrike" cap="none">
                <a:solidFill>
                  <a:srgbClr val="800000"/>
                </a:solidFill>
                <a:latin typeface="Consolas"/>
                <a:ea typeface="Consolas"/>
                <a:cs typeface="Consolas"/>
                <a:sym typeface="Consolas"/>
              </a:rPr>
              <a:t>  </a:t>
            </a:r>
            <a:r>
              <a:rPr lang="es" sz="1100" b="0" i="0" u="none" strike="noStrike" cap="none">
                <a:solidFill>
                  <a:srgbClr val="FF0000"/>
                </a:solidFill>
                <a:latin typeface="Consolas"/>
                <a:ea typeface="Consolas"/>
                <a:cs typeface="Consolas"/>
                <a:sym typeface="Consolas"/>
              </a:rPr>
              <a:t>padding</a:t>
            </a:r>
            <a:r>
              <a:rPr lang="es" sz="1100" b="0" i="0" u="none" strike="noStrike" cap="none">
                <a:solidFill>
                  <a:srgbClr val="800000"/>
                </a:solidFill>
                <a:latin typeface="Consolas"/>
                <a:ea typeface="Consolas"/>
                <a:cs typeface="Consolas"/>
                <a:sym typeface="Consolas"/>
              </a:rPr>
              <a:t>: 5px;</a:t>
            </a:r>
            <a:endParaRPr sz="11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100" b="0" i="0" u="none" strike="noStrike" cap="none">
                <a:solidFill>
                  <a:srgbClr val="800000"/>
                </a:solidFill>
                <a:latin typeface="Consolas"/>
                <a:ea typeface="Consolas"/>
                <a:cs typeface="Consolas"/>
                <a:sym typeface="Consolas"/>
              </a:rPr>
              <a:t>  </a:t>
            </a:r>
            <a:r>
              <a:rPr lang="es" sz="1100" b="0" i="0" u="none" strike="noStrike" cap="none">
                <a:solidFill>
                  <a:srgbClr val="FF0000"/>
                </a:solidFill>
                <a:latin typeface="Consolas"/>
                <a:ea typeface="Consolas"/>
                <a:cs typeface="Consolas"/>
                <a:sym typeface="Consolas"/>
              </a:rPr>
              <a:t>background-color</a:t>
            </a:r>
            <a:r>
              <a:rPr lang="es" sz="1100" b="0" i="0" u="none" strike="noStrike" cap="none">
                <a:solidFill>
                  <a:srgbClr val="800000"/>
                </a:solidFill>
                <a:latin typeface="Consolas"/>
                <a:ea typeface="Consolas"/>
                <a:cs typeface="Consolas"/>
                <a:sym typeface="Consolas"/>
              </a:rPr>
              <a:t>: yellow;</a:t>
            </a:r>
            <a:endParaRPr sz="11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100" b="0" i="0" u="none" strike="noStrike" cap="none">
                <a:solidFill>
                  <a:srgbClr val="800000"/>
                </a:solidFill>
                <a:latin typeface="Consolas"/>
                <a:ea typeface="Consolas"/>
                <a:cs typeface="Consolas"/>
                <a:sym typeface="Consolas"/>
              </a:rPr>
              <a:t>}</a:t>
            </a:r>
            <a:endParaRPr sz="1100" b="0" i="0" u="none" strike="noStrike" cap="none">
              <a:solidFill>
                <a:srgbClr val="8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endParaRPr sz="1000" b="0" i="0" u="none" strike="noStrike" cap="none">
              <a:solidFill>
                <a:srgbClr val="800000"/>
              </a:solidFill>
              <a:latin typeface="Consolas"/>
              <a:ea typeface="Consolas"/>
              <a:cs typeface="Consolas"/>
              <a:sym typeface="Consolas"/>
            </a:endParaRPr>
          </a:p>
          <a:p>
            <a:pPr marL="0" marR="0" lvl="0" indent="0" algn="just" rtl="0">
              <a:lnSpc>
                <a:spcPct val="100000"/>
              </a:lnSpc>
              <a:spcBef>
                <a:spcPts val="0"/>
              </a:spcBef>
              <a:spcAft>
                <a:spcPts val="0"/>
              </a:spcAft>
              <a:buClr>
                <a:srgbClr val="000000"/>
              </a:buClr>
              <a:buSzPts val="1100"/>
              <a:buFont typeface="Arial"/>
              <a:buNone/>
            </a:pPr>
            <a:endParaRPr sz="1000" b="0" i="0" u="none" strike="noStrike" cap="none">
              <a:solidFill>
                <a:srgbClr val="800000"/>
              </a:solidFill>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3"/>
          <p:cNvSpPr txBox="1"/>
          <p:nvPr/>
        </p:nvSpPr>
        <p:spPr>
          <a:xfrm>
            <a:off x="475500" y="468275"/>
            <a:ext cx="8193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s" sz="4000" b="1">
                <a:solidFill>
                  <a:schemeClr val="dk1"/>
                </a:solidFill>
                <a:latin typeface="DM Sans"/>
                <a:ea typeface="DM Sans"/>
                <a:cs typeface="DM Sans"/>
                <a:sym typeface="DM Sans"/>
              </a:rPr>
              <a:t>justify-items y align-items</a:t>
            </a:r>
            <a:endParaRPr sz="4000" b="1">
              <a:solidFill>
                <a:schemeClr val="dk1"/>
              </a:solidFill>
              <a:latin typeface="DM Sans"/>
              <a:ea typeface="DM Sans"/>
              <a:cs typeface="DM Sans"/>
              <a:sym typeface="DM Sans"/>
            </a:endParaRPr>
          </a:p>
        </p:txBody>
      </p:sp>
      <p:pic>
        <p:nvPicPr>
          <p:cNvPr id="449" name="Google Shape;449;p6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50" name="Google Shape;450;p63"/>
          <p:cNvSpPr txBox="1"/>
          <p:nvPr/>
        </p:nvSpPr>
        <p:spPr>
          <a:xfrm>
            <a:off x="1248800" y="1369550"/>
            <a:ext cx="6878400" cy="6426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La grilla está, pero las celdas “se achican”, se ajustan. </a:t>
            </a: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Estas propiedades trabajan sobre la celda:</a:t>
            </a: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1500"/>
              <a:buFont typeface="Arial"/>
              <a:buNone/>
            </a:pPr>
            <a:endParaRPr sz="1350">
              <a:highlight>
                <a:schemeClr val="accent6"/>
              </a:highlight>
              <a:latin typeface="DM Sans"/>
              <a:ea typeface="DM Sans"/>
              <a:cs typeface="DM Sans"/>
              <a:sym typeface="DM Sans"/>
            </a:endParaRPr>
          </a:p>
        </p:txBody>
      </p:sp>
      <p:pic>
        <p:nvPicPr>
          <p:cNvPr id="451" name="Google Shape;451;p63"/>
          <p:cNvPicPr preferRelativeResize="0"/>
          <p:nvPr/>
        </p:nvPicPr>
        <p:blipFill rotWithShape="1">
          <a:blip r:embed="rId4">
            <a:alphaModFix/>
          </a:blip>
          <a:srcRect/>
          <a:stretch/>
        </p:blipFill>
        <p:spPr>
          <a:xfrm>
            <a:off x="2097654" y="2157050"/>
            <a:ext cx="5020951" cy="23330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4"/>
          <p:cNvSpPr txBox="1"/>
          <p:nvPr/>
        </p:nvSpPr>
        <p:spPr>
          <a:xfrm>
            <a:off x="475500" y="468275"/>
            <a:ext cx="74037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Posición de hijos (desde el padre): resumen</a:t>
            </a:r>
            <a:endParaRPr sz="4000" b="1">
              <a:solidFill>
                <a:schemeClr val="dk1"/>
              </a:solidFill>
              <a:latin typeface="DM Sans"/>
              <a:ea typeface="DM Sans"/>
              <a:cs typeface="DM Sans"/>
              <a:sym typeface="DM Sans"/>
            </a:endParaRPr>
          </a:p>
        </p:txBody>
      </p:sp>
      <p:pic>
        <p:nvPicPr>
          <p:cNvPr id="457" name="Google Shape;457;p64"/>
          <p:cNvPicPr preferRelativeResize="0"/>
          <p:nvPr/>
        </p:nvPicPr>
        <p:blipFill>
          <a:blip r:embed="rId3">
            <a:alphaModFix/>
          </a:blip>
          <a:stretch>
            <a:fillRect/>
          </a:stretch>
        </p:blipFill>
        <p:spPr>
          <a:xfrm>
            <a:off x="7811413" y="4692275"/>
            <a:ext cx="1150750" cy="267575"/>
          </a:xfrm>
          <a:prstGeom prst="rect">
            <a:avLst/>
          </a:prstGeom>
          <a:noFill/>
          <a:ln>
            <a:noFill/>
          </a:ln>
        </p:spPr>
      </p:pic>
      <p:graphicFrame>
        <p:nvGraphicFramePr>
          <p:cNvPr id="458" name="Google Shape;458;p64"/>
          <p:cNvGraphicFramePr/>
          <p:nvPr/>
        </p:nvGraphicFramePr>
        <p:xfrm>
          <a:off x="722400" y="2102338"/>
          <a:ext cx="7699200" cy="1696225"/>
        </p:xfrm>
        <a:graphic>
          <a:graphicData uri="http://schemas.openxmlformats.org/drawingml/2006/table">
            <a:tbl>
              <a:tblPr>
                <a:noFill/>
                <a:tableStyleId>{574DD681-9092-4876-AAA7-30827AB48067}</a:tableStyleId>
              </a:tblPr>
              <a:tblGrid>
                <a:gridCol w="1572550">
                  <a:extLst>
                    <a:ext uri="{9D8B030D-6E8A-4147-A177-3AD203B41FA5}">
                      <a16:colId xmlns:a16="http://schemas.microsoft.com/office/drawing/2014/main" val="20000"/>
                    </a:ext>
                  </a:extLst>
                </a:gridCol>
                <a:gridCol w="3150725">
                  <a:extLst>
                    <a:ext uri="{9D8B030D-6E8A-4147-A177-3AD203B41FA5}">
                      <a16:colId xmlns:a16="http://schemas.microsoft.com/office/drawing/2014/main" val="20001"/>
                    </a:ext>
                  </a:extLst>
                </a:gridCol>
                <a:gridCol w="2975925">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Clr>
                          <a:srgbClr val="000000"/>
                        </a:buClr>
                        <a:buSzPts val="1600"/>
                        <a:buFont typeface="Arial"/>
                        <a:buNone/>
                      </a:pPr>
                      <a:r>
                        <a:rPr lang="es" sz="1600" b="1" u="none" strike="noStrike" cap="none">
                          <a:latin typeface="DM Sans"/>
                          <a:ea typeface="DM Sans"/>
                          <a:cs typeface="DM Sans"/>
                          <a:sym typeface="DM Sans"/>
                        </a:rPr>
                        <a:t>Propiedad</a:t>
                      </a:r>
                      <a:endParaRPr sz="1600" b="1" u="none" strike="noStrike" cap="none">
                        <a:latin typeface="DM Sans"/>
                        <a:ea typeface="DM Sans"/>
                        <a:cs typeface="DM Sans"/>
                        <a:sym typeface="DM Sans"/>
                      </a:endParaRPr>
                    </a:p>
                  </a:txBody>
                  <a:tcPr marL="63500" marR="63500" marT="63500" marB="63500">
                    <a:solidFill>
                      <a:srgbClr val="D9D9D9"/>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s" sz="1600" b="1" u="none" strike="noStrike" cap="none">
                          <a:latin typeface="DM Sans"/>
                          <a:ea typeface="DM Sans"/>
                          <a:cs typeface="DM Sans"/>
                          <a:sym typeface="DM Sans"/>
                        </a:rPr>
                        <a:t>Valores</a:t>
                      </a:r>
                      <a:endParaRPr sz="1600" b="1" u="none" strike="noStrike" cap="none">
                        <a:latin typeface="DM Sans"/>
                        <a:ea typeface="DM Sans"/>
                        <a:cs typeface="DM Sans"/>
                        <a:sym typeface="DM Sans"/>
                      </a:endParaRPr>
                    </a:p>
                  </a:txBody>
                  <a:tcPr marL="63500" marR="63500" marT="63500" marB="63500">
                    <a:solidFill>
                      <a:srgbClr val="D9D9D9"/>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s" sz="1600" b="1">
                          <a:latin typeface="DM Sans"/>
                          <a:ea typeface="DM Sans"/>
                          <a:cs typeface="DM Sans"/>
                          <a:sym typeface="DM Sans"/>
                        </a:rPr>
                        <a:t>Descripción</a:t>
                      </a:r>
                      <a:endParaRPr sz="1600" b="1" u="none" strike="noStrike" cap="none">
                        <a:latin typeface="DM Sans"/>
                        <a:ea typeface="DM Sans"/>
                        <a:cs typeface="DM Sans"/>
                        <a:sym typeface="DM Sans"/>
                      </a:endParaRPr>
                    </a:p>
                  </a:txBody>
                  <a:tcPr marL="63500" marR="63500" marT="63500" marB="63500">
                    <a:solidFill>
                      <a:srgbClr val="D9D9D9"/>
                    </a:solidFill>
                  </a:tcPr>
                </a:tc>
                <a:extLst>
                  <a:ext uri="{0D108BD9-81ED-4DB2-BD59-A6C34878D82A}">
                    <a16:rowId xmlns:a16="http://schemas.microsoft.com/office/drawing/2014/main" val="10000"/>
                  </a:ext>
                </a:extLst>
              </a:tr>
              <a:tr h="652625">
                <a:tc>
                  <a:txBody>
                    <a:bodyPr/>
                    <a:lstStyle/>
                    <a:p>
                      <a:pPr marL="0" marR="0" lvl="0" indent="0" algn="ctr" rtl="0">
                        <a:lnSpc>
                          <a:spcPct val="115000"/>
                        </a:lnSpc>
                        <a:spcBef>
                          <a:spcPts val="0"/>
                        </a:spcBef>
                        <a:spcAft>
                          <a:spcPts val="0"/>
                        </a:spcAft>
                        <a:buClr>
                          <a:srgbClr val="000000"/>
                        </a:buClr>
                        <a:buSzPts val="1600"/>
                        <a:buFont typeface="Arial"/>
                        <a:buNone/>
                      </a:pPr>
                      <a:r>
                        <a:rPr lang="es" sz="1600" i="1" u="none" strike="noStrike" cap="none">
                          <a:latin typeface="DM Sans"/>
                          <a:ea typeface="DM Sans"/>
                          <a:cs typeface="DM Sans"/>
                          <a:sym typeface="DM Sans"/>
                        </a:rPr>
                        <a:t>justify-</a:t>
                      </a:r>
                      <a:r>
                        <a:rPr lang="es" sz="1600" i="1">
                          <a:latin typeface="DM Sans"/>
                          <a:ea typeface="DM Sans"/>
                          <a:cs typeface="DM Sans"/>
                          <a:sym typeface="DM Sans"/>
                        </a:rPr>
                        <a:t>items</a:t>
                      </a:r>
                      <a:r>
                        <a:rPr lang="es" sz="1600" u="none" strike="noStrike" cap="none">
                          <a:latin typeface="DM Sans"/>
                          <a:ea typeface="DM Sans"/>
                          <a:cs typeface="DM Sans"/>
                          <a:sym typeface="DM Sans"/>
                        </a:rPr>
                        <a:t> </a:t>
                      </a:r>
                      <a:endParaRPr sz="1600" i="1" u="none" strike="noStrike" cap="none">
                        <a:latin typeface="DM Sans"/>
                        <a:ea typeface="DM Sans"/>
                        <a:cs typeface="DM Sans"/>
                        <a:sym typeface="DM Sans"/>
                      </a:endParaRPr>
                    </a:p>
                  </a:txBody>
                  <a:tcPr marL="63500" marR="63500" marT="63500" marB="63500"/>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latin typeface="DM Sans"/>
                          <a:ea typeface="DM Sans"/>
                          <a:cs typeface="DM Sans"/>
                          <a:sym typeface="DM Sans"/>
                        </a:rPr>
                        <a:t>start | end | center | stretch </a:t>
                      </a:r>
                      <a:endParaRPr sz="1600" u="none" strike="noStrike" cap="none">
                        <a:latin typeface="DM Sans"/>
                        <a:ea typeface="DM Sans"/>
                        <a:cs typeface="DM Sans"/>
                        <a:sym typeface="DM Sans"/>
                      </a:endParaRPr>
                    </a:p>
                  </a:txBody>
                  <a:tcPr marL="63500" marR="63500" marT="63500" marB="63500"/>
                </a:tc>
                <a:tc>
                  <a:txBody>
                    <a:bodyPr/>
                    <a:lstStyle/>
                    <a:p>
                      <a:pPr marL="0" marR="0" lvl="0" indent="0" algn="ctr" rtl="0">
                        <a:lnSpc>
                          <a:spcPct val="100000"/>
                        </a:lnSpc>
                        <a:spcBef>
                          <a:spcPts val="0"/>
                        </a:spcBef>
                        <a:spcAft>
                          <a:spcPts val="0"/>
                        </a:spcAft>
                        <a:buClr>
                          <a:srgbClr val="000000"/>
                        </a:buClr>
                        <a:buSzPts val="1600"/>
                        <a:buFont typeface="Arial"/>
                        <a:buNone/>
                      </a:pPr>
                      <a:r>
                        <a:rPr lang="es" sz="1600">
                          <a:latin typeface="DM Sans"/>
                          <a:ea typeface="DM Sans"/>
                          <a:cs typeface="DM Sans"/>
                          <a:sym typeface="DM Sans"/>
                        </a:rPr>
                        <a:t>Distribuye los elementos en el eje</a:t>
                      </a:r>
                      <a:r>
                        <a:rPr lang="es" sz="1600" u="none" strike="noStrike" cap="none">
                          <a:latin typeface="DM Sans"/>
                          <a:ea typeface="DM Sans"/>
                          <a:cs typeface="DM Sans"/>
                          <a:sym typeface="DM Sans"/>
                        </a:rPr>
                        <a:t> </a:t>
                      </a:r>
                      <a:r>
                        <a:rPr lang="es" sz="1600" u="none" strike="noStrike" cap="none">
                          <a:highlight>
                            <a:srgbClr val="E0FF00"/>
                          </a:highlight>
                          <a:latin typeface="DM Sans"/>
                          <a:ea typeface="DM Sans"/>
                          <a:cs typeface="DM Sans"/>
                          <a:sym typeface="DM Sans"/>
                        </a:rPr>
                        <a:t>horizontal</a:t>
                      </a:r>
                      <a:endParaRPr sz="1600" u="none" strike="noStrike" cap="none">
                        <a:highlight>
                          <a:srgbClr val="E0FF00"/>
                        </a:highlight>
                        <a:latin typeface="DM Sans"/>
                        <a:ea typeface="DM Sans"/>
                        <a:cs typeface="DM Sans"/>
                        <a:sym typeface="DM Sans"/>
                      </a:endParaRPr>
                    </a:p>
                  </a:txBody>
                  <a:tcPr marL="63500" marR="63500" marT="63500" marB="63500"/>
                </a:tc>
                <a:extLst>
                  <a:ext uri="{0D108BD9-81ED-4DB2-BD59-A6C34878D82A}">
                    <a16:rowId xmlns:a16="http://schemas.microsoft.com/office/drawing/2014/main" val="10001"/>
                  </a:ext>
                </a:extLst>
              </a:tr>
              <a:tr h="672750">
                <a:tc>
                  <a:txBody>
                    <a:bodyPr/>
                    <a:lstStyle/>
                    <a:p>
                      <a:pPr marL="0" marR="0" lvl="0" indent="0" algn="ctr" rtl="0">
                        <a:lnSpc>
                          <a:spcPct val="115000"/>
                        </a:lnSpc>
                        <a:spcBef>
                          <a:spcPts val="0"/>
                        </a:spcBef>
                        <a:spcAft>
                          <a:spcPts val="0"/>
                        </a:spcAft>
                        <a:buClr>
                          <a:srgbClr val="000000"/>
                        </a:buClr>
                        <a:buSzPts val="1600"/>
                        <a:buFont typeface="Arial"/>
                        <a:buNone/>
                      </a:pPr>
                      <a:r>
                        <a:rPr lang="es" sz="1600" i="1" u="none" strike="noStrike" cap="none">
                          <a:latin typeface="DM Sans"/>
                          <a:ea typeface="DM Sans"/>
                          <a:cs typeface="DM Sans"/>
                          <a:sym typeface="DM Sans"/>
                        </a:rPr>
                        <a:t>align-</a:t>
                      </a:r>
                      <a:r>
                        <a:rPr lang="es" sz="1600" i="1">
                          <a:latin typeface="DM Sans"/>
                          <a:ea typeface="DM Sans"/>
                          <a:cs typeface="DM Sans"/>
                          <a:sym typeface="DM Sans"/>
                        </a:rPr>
                        <a:t>items</a:t>
                      </a:r>
                      <a:r>
                        <a:rPr lang="es" sz="1600" u="none" strike="noStrike" cap="none">
                          <a:latin typeface="DM Sans"/>
                          <a:ea typeface="DM Sans"/>
                          <a:cs typeface="DM Sans"/>
                          <a:sym typeface="DM Sans"/>
                        </a:rPr>
                        <a:t> </a:t>
                      </a:r>
                      <a:endParaRPr sz="1600" i="1" u="none" strike="noStrike" cap="none">
                        <a:latin typeface="DM Sans"/>
                        <a:ea typeface="DM Sans"/>
                        <a:cs typeface="DM Sans"/>
                        <a:sym typeface="DM Sans"/>
                      </a:endParaRPr>
                    </a:p>
                  </a:txBody>
                  <a:tcPr marL="63500" marR="63500" marT="63500" marB="63500"/>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latin typeface="DM Sans"/>
                          <a:ea typeface="DM Sans"/>
                          <a:cs typeface="DM Sans"/>
                          <a:sym typeface="DM Sans"/>
                        </a:rPr>
                        <a:t>start | end | center | stretch </a:t>
                      </a:r>
                      <a:endParaRPr sz="1600" u="none" strike="noStrike" cap="none">
                        <a:latin typeface="DM Sans"/>
                        <a:ea typeface="DM Sans"/>
                        <a:cs typeface="DM Sans"/>
                        <a:sym typeface="DM Sans"/>
                      </a:endParaRPr>
                    </a:p>
                  </a:txBody>
                  <a:tcPr marL="63500" marR="63500" marT="63500" marB="63500"/>
                </a:tc>
                <a:tc>
                  <a:txBody>
                    <a:bodyPr/>
                    <a:lstStyle/>
                    <a:p>
                      <a:pPr marL="0" marR="0" lvl="0" indent="0" algn="ctr" rtl="0">
                        <a:lnSpc>
                          <a:spcPct val="100000"/>
                        </a:lnSpc>
                        <a:spcBef>
                          <a:spcPts val="0"/>
                        </a:spcBef>
                        <a:spcAft>
                          <a:spcPts val="0"/>
                        </a:spcAft>
                        <a:buClr>
                          <a:srgbClr val="000000"/>
                        </a:buClr>
                        <a:buSzPts val="1600"/>
                        <a:buFont typeface="Arial"/>
                        <a:buNone/>
                      </a:pPr>
                      <a:r>
                        <a:rPr lang="es" sz="1600">
                          <a:solidFill>
                            <a:schemeClr val="dk1"/>
                          </a:solidFill>
                          <a:latin typeface="DM Sans"/>
                          <a:ea typeface="DM Sans"/>
                          <a:cs typeface="DM Sans"/>
                          <a:sym typeface="DM Sans"/>
                        </a:rPr>
                        <a:t>Distribuye los elementos en el eje</a:t>
                      </a:r>
                      <a:r>
                        <a:rPr lang="es" sz="1600" u="none" strike="noStrike" cap="none">
                          <a:latin typeface="DM Sans"/>
                          <a:ea typeface="DM Sans"/>
                          <a:cs typeface="DM Sans"/>
                          <a:sym typeface="DM Sans"/>
                        </a:rPr>
                        <a:t> </a:t>
                      </a:r>
                      <a:r>
                        <a:rPr lang="es" sz="1600" u="none" strike="noStrike" cap="none">
                          <a:highlight>
                            <a:srgbClr val="E0FF00"/>
                          </a:highlight>
                          <a:latin typeface="DM Sans"/>
                          <a:ea typeface="DM Sans"/>
                          <a:cs typeface="DM Sans"/>
                          <a:sym typeface="DM Sans"/>
                        </a:rPr>
                        <a:t>vertical</a:t>
                      </a:r>
                      <a:endParaRPr sz="1600" u="none" strike="noStrike" cap="none">
                        <a:highlight>
                          <a:srgbClr val="E0FF00"/>
                        </a:highlight>
                        <a:latin typeface="DM Sans"/>
                        <a:ea typeface="DM Sans"/>
                        <a:cs typeface="DM Sans"/>
                        <a:sym typeface="DM Sans"/>
                      </a:endParaRPr>
                    </a:p>
                  </a:txBody>
                  <a:tcPr marL="63500" marR="63500" marT="63500" marB="63500"/>
                </a:tc>
                <a:extLst>
                  <a:ext uri="{0D108BD9-81ED-4DB2-BD59-A6C34878D82A}">
                    <a16:rowId xmlns:a16="http://schemas.microsoft.com/office/drawing/2014/main" val="10002"/>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5"/>
          <p:cNvSpPr txBox="1"/>
          <p:nvPr/>
        </p:nvSpPr>
        <p:spPr>
          <a:xfrm>
            <a:off x="475500" y="468275"/>
            <a:ext cx="74037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Posición de Elementos</a:t>
            </a:r>
            <a:endParaRPr sz="4000" b="1">
              <a:solidFill>
                <a:schemeClr val="dk1"/>
              </a:solidFill>
              <a:latin typeface="DM Sans"/>
              <a:ea typeface="DM Sans"/>
              <a:cs typeface="DM Sans"/>
              <a:sym typeface="DM Sans"/>
            </a:endParaRPr>
          </a:p>
        </p:txBody>
      </p:sp>
      <p:pic>
        <p:nvPicPr>
          <p:cNvPr id="464" name="Google Shape;464;p6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65" name="Google Shape;465;p65"/>
          <p:cNvSpPr txBox="1"/>
          <p:nvPr/>
        </p:nvSpPr>
        <p:spPr>
          <a:xfrm>
            <a:off x="1132800" y="2241750"/>
            <a:ext cx="6878400" cy="6600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Es posible utilizar las propiedades </a:t>
            </a:r>
            <a:r>
              <a:rPr lang="es" sz="1350" i="1">
                <a:highlight>
                  <a:schemeClr val="accent6"/>
                </a:highlight>
                <a:latin typeface="DM Sans"/>
                <a:ea typeface="DM Sans"/>
                <a:cs typeface="DM Sans"/>
                <a:sym typeface="DM Sans"/>
              </a:rPr>
              <a:t>justify-content</a:t>
            </a:r>
            <a:r>
              <a:rPr lang="es" sz="1350">
                <a:highlight>
                  <a:schemeClr val="accent6"/>
                </a:highlight>
                <a:latin typeface="DM Sans"/>
                <a:ea typeface="DM Sans"/>
                <a:cs typeface="DM Sans"/>
                <a:sym typeface="DM Sans"/>
              </a:rPr>
              <a:t> o </a:t>
            </a:r>
            <a:r>
              <a:rPr lang="es" sz="1350" i="1">
                <a:highlight>
                  <a:schemeClr val="accent6"/>
                </a:highlight>
                <a:latin typeface="DM Sans"/>
                <a:ea typeface="DM Sans"/>
                <a:cs typeface="DM Sans"/>
                <a:sym typeface="DM Sans"/>
              </a:rPr>
              <a:t>align-content</a:t>
            </a:r>
            <a:r>
              <a:rPr lang="es" sz="1350">
                <a:highlight>
                  <a:schemeClr val="accent6"/>
                </a:highlight>
                <a:latin typeface="DM Sans"/>
                <a:ea typeface="DM Sans"/>
                <a:cs typeface="DM Sans"/>
                <a:sym typeface="DM Sans"/>
              </a:rPr>
              <a:t> para cambiar la distribución de todo el contenido en su conjunto. </a:t>
            </a: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1500"/>
              <a:buFont typeface="Arial"/>
              <a:buNone/>
            </a:pPr>
            <a:endParaRPr sz="1350">
              <a:highlight>
                <a:schemeClr val="accent6"/>
              </a:highlight>
              <a:latin typeface="DM Sans"/>
              <a:ea typeface="DM Sans"/>
              <a:cs typeface="DM Sans"/>
              <a:sym typeface="DM Sans"/>
            </a:endParaRPr>
          </a:p>
        </p:txBody>
      </p:sp>
      <p:grpSp>
        <p:nvGrpSpPr>
          <p:cNvPr id="466" name="Google Shape;466;p65"/>
          <p:cNvGrpSpPr/>
          <p:nvPr/>
        </p:nvGrpSpPr>
        <p:grpSpPr>
          <a:xfrm>
            <a:off x="7879200" y="468273"/>
            <a:ext cx="738900" cy="738900"/>
            <a:chOff x="4202550" y="994173"/>
            <a:chExt cx="738900" cy="738900"/>
          </a:xfrm>
        </p:grpSpPr>
        <p:sp>
          <p:nvSpPr>
            <p:cNvPr id="467" name="Google Shape;467;p65"/>
            <p:cNvSpPr/>
            <p:nvPr/>
          </p:nvSpPr>
          <p:spPr>
            <a:xfrm>
              <a:off x="4202550" y="99417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468" name="Google Shape;468;p65" title="ícono de codertips"/>
            <p:cNvPicPr preferRelativeResize="0"/>
            <p:nvPr/>
          </p:nvPicPr>
          <p:blipFill>
            <a:blip r:embed="rId4">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6"/>
          <p:cNvSpPr txBox="1"/>
          <p:nvPr/>
        </p:nvSpPr>
        <p:spPr>
          <a:xfrm>
            <a:off x="475500" y="468275"/>
            <a:ext cx="74037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justify-content</a:t>
            </a:r>
            <a:endParaRPr sz="4000" b="1">
              <a:solidFill>
                <a:schemeClr val="dk1"/>
              </a:solidFill>
              <a:latin typeface="DM Sans"/>
              <a:ea typeface="DM Sans"/>
              <a:cs typeface="DM Sans"/>
              <a:sym typeface="DM Sans"/>
            </a:endParaRPr>
          </a:p>
        </p:txBody>
      </p:sp>
      <p:pic>
        <p:nvPicPr>
          <p:cNvPr id="474" name="Google Shape;474;p6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75" name="Google Shape;475;p66"/>
          <p:cNvSpPr txBox="1"/>
          <p:nvPr/>
        </p:nvSpPr>
        <p:spPr>
          <a:xfrm>
            <a:off x="475500" y="1332700"/>
            <a:ext cx="3777600" cy="335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Esta propiedad alinea </a:t>
            </a:r>
            <a:r>
              <a:rPr lang="es" sz="1350">
                <a:highlight>
                  <a:schemeClr val="accent6"/>
                </a:highlight>
                <a:latin typeface="DM Sans"/>
                <a:ea typeface="DM Sans"/>
                <a:cs typeface="DM Sans"/>
                <a:sym typeface="DM Sans"/>
              </a:rPr>
              <a:t>todo</a:t>
            </a:r>
            <a:r>
              <a:rPr lang="es" sz="1350">
                <a:latin typeface="DM Sans"/>
                <a:ea typeface="DM Sans"/>
                <a:cs typeface="DM Sans"/>
                <a:sym typeface="DM Sans"/>
              </a:rPr>
              <a:t> el conjunto de celdas, de forma </a:t>
            </a:r>
            <a:r>
              <a:rPr lang="es" sz="1350">
                <a:highlight>
                  <a:schemeClr val="accent6"/>
                </a:highlight>
                <a:latin typeface="DM Sans"/>
                <a:ea typeface="DM Sans"/>
                <a:cs typeface="DM Sans"/>
                <a:sym typeface="DM Sans"/>
              </a:rPr>
              <a:t>horizontal</a:t>
            </a:r>
            <a:r>
              <a:rPr lang="es" sz="1350">
                <a:latin typeface="DM Sans"/>
                <a:ea typeface="DM Sans"/>
                <a:cs typeface="DM Sans"/>
                <a:sym typeface="DM Sans"/>
              </a:rPr>
              <a:t>, dentro de su “padre” (es requisito que tenga </a:t>
            </a:r>
            <a:r>
              <a:rPr lang="es" sz="1350">
                <a:highlight>
                  <a:schemeClr val="accent6"/>
                </a:highlight>
                <a:latin typeface="DM Sans"/>
                <a:ea typeface="DM Sans"/>
                <a:cs typeface="DM Sans"/>
                <a:sym typeface="DM Sans"/>
              </a:rPr>
              <a:t>ancho</a:t>
            </a:r>
            <a:r>
              <a:rPr lang="es" sz="1350">
                <a:latin typeface="DM Sans"/>
                <a:ea typeface="DM Sans"/>
                <a:cs typeface="DM Sans"/>
                <a:sym typeface="DM Sans"/>
              </a:rPr>
              <a:t>).</a:t>
            </a:r>
            <a:endParaRPr sz="135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Su valores posibles son:</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start</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end</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center</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stretch</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space-around</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space-between</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space-evenly</a:t>
            </a:r>
            <a:endParaRPr sz="1350">
              <a:latin typeface="DM Sans"/>
              <a:ea typeface="DM Sans"/>
              <a:cs typeface="DM Sans"/>
              <a:sym typeface="DM Sans"/>
            </a:endParaRPr>
          </a:p>
        </p:txBody>
      </p:sp>
      <p:sp>
        <p:nvSpPr>
          <p:cNvPr id="476" name="Google Shape;476;p66"/>
          <p:cNvSpPr txBox="1"/>
          <p:nvPr/>
        </p:nvSpPr>
        <p:spPr>
          <a:xfrm>
            <a:off x="5201350" y="1362900"/>
            <a:ext cx="3404700" cy="10707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s" sz="1400" b="0" i="0" u="none" strike="noStrike" cap="none">
                <a:solidFill>
                  <a:srgbClr val="800000"/>
                </a:solidFill>
                <a:latin typeface="Consolas"/>
                <a:ea typeface="Consolas"/>
                <a:cs typeface="Consolas"/>
                <a:sym typeface="Consolas"/>
              </a:rPr>
              <a:t>.</a:t>
            </a:r>
            <a:r>
              <a:rPr lang="es">
                <a:solidFill>
                  <a:srgbClr val="800000"/>
                </a:solidFill>
                <a:latin typeface="Consolas"/>
                <a:ea typeface="Consolas"/>
                <a:cs typeface="Consolas"/>
                <a:sym typeface="Consolas"/>
              </a:rPr>
              <a:t>grid-container</a:t>
            </a:r>
            <a:r>
              <a:rPr lang="es" sz="1400" b="0" i="0" u="none" strike="noStrike" cap="none">
                <a:solidFill>
                  <a:srgbClr val="000000"/>
                </a:solidFill>
                <a:latin typeface="Consolas"/>
                <a:ea typeface="Consolas"/>
                <a:cs typeface="Consolas"/>
                <a:sym typeface="Consolas"/>
              </a:rPr>
              <a:t> {</a:t>
            </a:r>
            <a:endParaRPr sz="14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400"/>
              <a:buFont typeface="Arial"/>
              <a:buNone/>
            </a:pP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FF0000"/>
                </a:solidFill>
                <a:latin typeface="Consolas"/>
                <a:ea typeface="Consolas"/>
                <a:cs typeface="Consolas"/>
                <a:sym typeface="Consolas"/>
              </a:rPr>
              <a:t>justify-content</a:t>
            </a: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0451A5"/>
                </a:solidFill>
                <a:latin typeface="Consolas"/>
                <a:ea typeface="Consolas"/>
                <a:cs typeface="Consolas"/>
                <a:sym typeface="Consolas"/>
              </a:rPr>
              <a:t>start</a:t>
            </a:r>
            <a:r>
              <a:rPr lang="es" sz="14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400"/>
              <a:buFont typeface="Arial"/>
              <a:buNone/>
            </a:pPr>
            <a:r>
              <a:rPr lang="es" sz="1400" b="0" i="0" u="none" strike="noStrike" cap="none">
                <a:solidFill>
                  <a:srgbClr val="000000"/>
                </a:solidFill>
                <a:latin typeface="Consolas"/>
                <a:ea typeface="Consolas"/>
                <a:cs typeface="Consolas"/>
                <a:sym typeface="Consolas"/>
              </a:rPr>
              <a:t>}</a:t>
            </a:r>
            <a:endParaRPr sz="1400" b="0" i="0" u="none" strike="noStrike" cap="none">
              <a:solidFill>
                <a:srgbClr val="F5D67B"/>
              </a:solidFill>
              <a:latin typeface="Consolas"/>
              <a:ea typeface="Consolas"/>
              <a:cs typeface="Consolas"/>
              <a:sym typeface="Consolas"/>
            </a:endParaRPr>
          </a:p>
        </p:txBody>
      </p:sp>
      <p:pic>
        <p:nvPicPr>
          <p:cNvPr id="477" name="Google Shape;477;p66"/>
          <p:cNvPicPr preferRelativeResize="0"/>
          <p:nvPr/>
        </p:nvPicPr>
        <p:blipFill rotWithShape="1">
          <a:blip r:embed="rId4">
            <a:alphaModFix/>
          </a:blip>
          <a:srcRect/>
          <a:stretch/>
        </p:blipFill>
        <p:spPr>
          <a:xfrm>
            <a:off x="5201354" y="2563600"/>
            <a:ext cx="3404696" cy="1972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7"/>
          <p:cNvSpPr txBox="1"/>
          <p:nvPr/>
        </p:nvSpPr>
        <p:spPr>
          <a:xfrm>
            <a:off x="475500" y="468275"/>
            <a:ext cx="74037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align-content</a:t>
            </a:r>
            <a:endParaRPr sz="4000" b="1">
              <a:solidFill>
                <a:schemeClr val="dk1"/>
              </a:solidFill>
              <a:latin typeface="DM Sans"/>
              <a:ea typeface="DM Sans"/>
              <a:cs typeface="DM Sans"/>
              <a:sym typeface="DM Sans"/>
            </a:endParaRPr>
          </a:p>
        </p:txBody>
      </p:sp>
      <p:pic>
        <p:nvPicPr>
          <p:cNvPr id="483" name="Google Shape;483;p6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84" name="Google Shape;484;p67"/>
          <p:cNvSpPr txBox="1"/>
          <p:nvPr/>
        </p:nvSpPr>
        <p:spPr>
          <a:xfrm>
            <a:off x="475500" y="1332700"/>
            <a:ext cx="3777600" cy="335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Esta propiedad alinea </a:t>
            </a:r>
            <a:r>
              <a:rPr lang="es" sz="1350">
                <a:highlight>
                  <a:schemeClr val="accent6"/>
                </a:highlight>
                <a:latin typeface="DM Sans"/>
                <a:ea typeface="DM Sans"/>
                <a:cs typeface="DM Sans"/>
                <a:sym typeface="DM Sans"/>
              </a:rPr>
              <a:t>todo</a:t>
            </a:r>
            <a:r>
              <a:rPr lang="es" sz="1350">
                <a:latin typeface="DM Sans"/>
                <a:ea typeface="DM Sans"/>
                <a:cs typeface="DM Sans"/>
                <a:sym typeface="DM Sans"/>
              </a:rPr>
              <a:t> el conjunto de celdas, de forma </a:t>
            </a:r>
            <a:r>
              <a:rPr lang="es" sz="1350">
                <a:highlight>
                  <a:schemeClr val="accent6"/>
                </a:highlight>
                <a:latin typeface="DM Sans"/>
                <a:ea typeface="DM Sans"/>
                <a:cs typeface="DM Sans"/>
                <a:sym typeface="DM Sans"/>
              </a:rPr>
              <a:t>vertical</a:t>
            </a:r>
            <a:r>
              <a:rPr lang="es" sz="1350">
                <a:latin typeface="DM Sans"/>
                <a:ea typeface="DM Sans"/>
                <a:cs typeface="DM Sans"/>
                <a:sym typeface="DM Sans"/>
              </a:rPr>
              <a:t>, dentro de su “padre” (es requisito que tenga </a:t>
            </a:r>
            <a:r>
              <a:rPr lang="es" sz="1350">
                <a:highlight>
                  <a:schemeClr val="accent6"/>
                </a:highlight>
                <a:latin typeface="DM Sans"/>
                <a:ea typeface="DM Sans"/>
                <a:cs typeface="DM Sans"/>
                <a:sym typeface="DM Sans"/>
              </a:rPr>
              <a:t>altura</a:t>
            </a:r>
            <a:r>
              <a:rPr lang="es" sz="1350">
                <a:latin typeface="DM Sans"/>
                <a:ea typeface="DM Sans"/>
                <a:cs typeface="DM Sans"/>
                <a:sym typeface="DM Sans"/>
              </a:rPr>
              <a:t>).</a:t>
            </a:r>
            <a:endParaRPr sz="135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Su valores posibles son:</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start</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end</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center</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stretch</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space-around</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space-between</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space-evenly</a:t>
            </a:r>
            <a:endParaRPr sz="1350">
              <a:latin typeface="DM Sans"/>
              <a:ea typeface="DM Sans"/>
              <a:cs typeface="DM Sans"/>
              <a:sym typeface="DM Sans"/>
            </a:endParaRPr>
          </a:p>
        </p:txBody>
      </p:sp>
      <p:sp>
        <p:nvSpPr>
          <p:cNvPr id="485" name="Google Shape;485;p67"/>
          <p:cNvSpPr txBox="1"/>
          <p:nvPr/>
        </p:nvSpPr>
        <p:spPr>
          <a:xfrm>
            <a:off x="5201350" y="1362900"/>
            <a:ext cx="3404700" cy="10707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s" sz="1400" b="0" i="0" u="none" strike="noStrike" cap="none">
                <a:solidFill>
                  <a:srgbClr val="800000"/>
                </a:solidFill>
                <a:latin typeface="Consolas"/>
                <a:ea typeface="Consolas"/>
                <a:cs typeface="Consolas"/>
                <a:sym typeface="Consolas"/>
              </a:rPr>
              <a:t>.</a:t>
            </a:r>
            <a:r>
              <a:rPr lang="es">
                <a:solidFill>
                  <a:srgbClr val="800000"/>
                </a:solidFill>
                <a:latin typeface="Consolas"/>
                <a:ea typeface="Consolas"/>
                <a:cs typeface="Consolas"/>
                <a:sym typeface="Consolas"/>
              </a:rPr>
              <a:t>grid-container</a:t>
            </a:r>
            <a:r>
              <a:rPr lang="es" sz="1400" b="0" i="0" u="none" strike="noStrike" cap="none">
                <a:solidFill>
                  <a:srgbClr val="000000"/>
                </a:solidFill>
                <a:latin typeface="Consolas"/>
                <a:ea typeface="Consolas"/>
                <a:cs typeface="Consolas"/>
                <a:sym typeface="Consolas"/>
              </a:rPr>
              <a:t> {</a:t>
            </a:r>
            <a:endParaRPr sz="14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400"/>
              <a:buFont typeface="Arial"/>
              <a:buNone/>
            </a:pPr>
            <a:r>
              <a:rPr lang="es" sz="1400" b="0" i="0" u="none" strike="noStrike" cap="none">
                <a:solidFill>
                  <a:srgbClr val="000000"/>
                </a:solidFill>
                <a:latin typeface="Consolas"/>
                <a:ea typeface="Consolas"/>
                <a:cs typeface="Consolas"/>
                <a:sym typeface="Consolas"/>
              </a:rPr>
              <a:t>   </a:t>
            </a:r>
            <a:r>
              <a:rPr lang="es">
                <a:solidFill>
                  <a:srgbClr val="FF0000"/>
                </a:solidFill>
                <a:latin typeface="Consolas"/>
                <a:ea typeface="Consolas"/>
                <a:cs typeface="Consolas"/>
                <a:sym typeface="Consolas"/>
              </a:rPr>
              <a:t>align</a:t>
            </a:r>
            <a:r>
              <a:rPr lang="es" sz="1400" b="0" i="0" u="none" strike="noStrike" cap="none">
                <a:solidFill>
                  <a:srgbClr val="FF0000"/>
                </a:solidFill>
                <a:latin typeface="Consolas"/>
                <a:ea typeface="Consolas"/>
                <a:cs typeface="Consolas"/>
                <a:sym typeface="Consolas"/>
              </a:rPr>
              <a:t>-content</a:t>
            </a: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0451A5"/>
                </a:solidFill>
                <a:latin typeface="Consolas"/>
                <a:ea typeface="Consolas"/>
                <a:cs typeface="Consolas"/>
                <a:sym typeface="Consolas"/>
              </a:rPr>
              <a:t>start</a:t>
            </a:r>
            <a:r>
              <a:rPr lang="es" sz="14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400"/>
              <a:buFont typeface="Arial"/>
              <a:buNone/>
            </a:pPr>
            <a:r>
              <a:rPr lang="es" sz="1400" b="0" i="0" u="none" strike="noStrike" cap="none">
                <a:solidFill>
                  <a:srgbClr val="000000"/>
                </a:solidFill>
                <a:latin typeface="Consolas"/>
                <a:ea typeface="Consolas"/>
                <a:cs typeface="Consolas"/>
                <a:sym typeface="Consolas"/>
              </a:rPr>
              <a:t>}</a:t>
            </a:r>
            <a:endParaRPr sz="1400" b="0" i="0" u="none" strike="noStrike" cap="none">
              <a:solidFill>
                <a:srgbClr val="F5D67B"/>
              </a:solidFill>
              <a:latin typeface="Consolas"/>
              <a:ea typeface="Consolas"/>
              <a:cs typeface="Consolas"/>
              <a:sym typeface="Consolas"/>
            </a:endParaRPr>
          </a:p>
        </p:txBody>
      </p:sp>
      <p:pic>
        <p:nvPicPr>
          <p:cNvPr id="486" name="Google Shape;486;p67"/>
          <p:cNvPicPr preferRelativeResize="0"/>
          <p:nvPr/>
        </p:nvPicPr>
        <p:blipFill rotWithShape="1">
          <a:blip r:embed="rId4">
            <a:alphaModFix/>
          </a:blip>
          <a:srcRect/>
          <a:stretch/>
        </p:blipFill>
        <p:spPr>
          <a:xfrm>
            <a:off x="5201350" y="2469900"/>
            <a:ext cx="3404699" cy="19896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8"/>
          <p:cNvSpPr txBox="1"/>
          <p:nvPr/>
        </p:nvSpPr>
        <p:spPr>
          <a:xfrm>
            <a:off x="475500" y="468275"/>
            <a:ext cx="74037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Posición de Elementos:</a:t>
            </a:r>
            <a:endParaRPr sz="40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resumen</a:t>
            </a:r>
            <a:endParaRPr sz="4000" b="1">
              <a:solidFill>
                <a:schemeClr val="dk1"/>
              </a:solidFill>
              <a:latin typeface="DM Sans"/>
              <a:ea typeface="DM Sans"/>
              <a:cs typeface="DM Sans"/>
              <a:sym typeface="DM Sans"/>
            </a:endParaRPr>
          </a:p>
        </p:txBody>
      </p:sp>
      <p:pic>
        <p:nvPicPr>
          <p:cNvPr id="492" name="Google Shape;492;p6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93" name="Google Shape;493;p68"/>
          <p:cNvSpPr txBox="1"/>
          <p:nvPr/>
        </p:nvSpPr>
        <p:spPr>
          <a:xfrm>
            <a:off x="2294950" y="4293875"/>
            <a:ext cx="4498500" cy="3984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Puedes hacer pruebas en</a:t>
            </a:r>
            <a:r>
              <a:rPr lang="es" sz="1350" u="sng">
                <a:solidFill>
                  <a:schemeClr val="hlink"/>
                </a:solidFill>
                <a:highlight>
                  <a:schemeClr val="accent6"/>
                </a:highlight>
                <a:latin typeface="DM Sans"/>
                <a:ea typeface="DM Sans"/>
                <a:cs typeface="DM Sans"/>
                <a:sym typeface="DM Sans"/>
                <a:hlinkClick r:id="rId4"/>
              </a:rPr>
              <a:t> este enlace</a:t>
            </a:r>
            <a:r>
              <a:rPr lang="es" sz="1350">
                <a:highlight>
                  <a:schemeClr val="accent6"/>
                </a:highlight>
                <a:latin typeface="DM Sans"/>
                <a:ea typeface="DM Sans"/>
                <a:cs typeface="DM Sans"/>
                <a:sym typeface="DM Sans"/>
              </a:rPr>
              <a:t>.</a:t>
            </a:r>
            <a:endParaRPr sz="1350">
              <a:highlight>
                <a:schemeClr val="accent6"/>
              </a:highlight>
              <a:latin typeface="DM Sans"/>
              <a:ea typeface="DM Sans"/>
              <a:cs typeface="DM Sans"/>
              <a:sym typeface="DM Sans"/>
            </a:endParaRPr>
          </a:p>
        </p:txBody>
      </p:sp>
      <p:grpSp>
        <p:nvGrpSpPr>
          <p:cNvPr id="494" name="Google Shape;494;p68"/>
          <p:cNvGrpSpPr/>
          <p:nvPr/>
        </p:nvGrpSpPr>
        <p:grpSpPr>
          <a:xfrm>
            <a:off x="7879200" y="468273"/>
            <a:ext cx="738900" cy="738900"/>
            <a:chOff x="4202550" y="994173"/>
            <a:chExt cx="738900" cy="738900"/>
          </a:xfrm>
        </p:grpSpPr>
        <p:sp>
          <p:nvSpPr>
            <p:cNvPr id="495" name="Google Shape;495;p68"/>
            <p:cNvSpPr/>
            <p:nvPr/>
          </p:nvSpPr>
          <p:spPr>
            <a:xfrm>
              <a:off x="4202550" y="99417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496" name="Google Shape;496;p68" title="ícono de codertips"/>
            <p:cNvPicPr preferRelativeResize="0"/>
            <p:nvPr/>
          </p:nvPicPr>
          <p:blipFill>
            <a:blip r:embed="rId5">
              <a:alphaModFix/>
            </a:blip>
            <a:stretch>
              <a:fillRect/>
            </a:stretch>
          </p:blipFill>
          <p:spPr>
            <a:xfrm>
              <a:off x="4346700" y="1138325"/>
              <a:ext cx="450600" cy="450600"/>
            </a:xfrm>
            <a:prstGeom prst="rect">
              <a:avLst/>
            </a:prstGeom>
            <a:noFill/>
            <a:ln>
              <a:noFill/>
            </a:ln>
          </p:spPr>
        </p:pic>
      </p:grpSp>
      <p:graphicFrame>
        <p:nvGraphicFramePr>
          <p:cNvPr id="497" name="Google Shape;497;p68"/>
          <p:cNvGraphicFramePr/>
          <p:nvPr/>
        </p:nvGraphicFramePr>
        <p:xfrm>
          <a:off x="722400" y="1995038"/>
          <a:ext cx="7699200" cy="1783400"/>
        </p:xfrm>
        <a:graphic>
          <a:graphicData uri="http://schemas.openxmlformats.org/drawingml/2006/table">
            <a:tbl>
              <a:tblPr>
                <a:noFill/>
                <a:tableStyleId>{574DD681-9092-4876-AAA7-30827AB48067}</a:tableStyleId>
              </a:tblPr>
              <a:tblGrid>
                <a:gridCol w="1572550">
                  <a:extLst>
                    <a:ext uri="{9D8B030D-6E8A-4147-A177-3AD203B41FA5}">
                      <a16:colId xmlns:a16="http://schemas.microsoft.com/office/drawing/2014/main" val="20000"/>
                    </a:ext>
                  </a:extLst>
                </a:gridCol>
                <a:gridCol w="4498625">
                  <a:extLst>
                    <a:ext uri="{9D8B030D-6E8A-4147-A177-3AD203B41FA5}">
                      <a16:colId xmlns:a16="http://schemas.microsoft.com/office/drawing/2014/main" val="20001"/>
                    </a:ext>
                  </a:extLst>
                </a:gridCol>
                <a:gridCol w="1628025">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Clr>
                          <a:srgbClr val="000000"/>
                        </a:buClr>
                        <a:buSzPts val="1600"/>
                        <a:buFont typeface="Arial"/>
                        <a:buNone/>
                      </a:pPr>
                      <a:r>
                        <a:rPr lang="es" sz="1600" b="1" u="none" strike="noStrike" cap="none">
                          <a:latin typeface="DM Sans"/>
                          <a:ea typeface="DM Sans"/>
                          <a:cs typeface="DM Sans"/>
                          <a:sym typeface="DM Sans"/>
                        </a:rPr>
                        <a:t>Propiedad</a:t>
                      </a:r>
                      <a:endParaRPr sz="1600" b="1" u="none" strike="noStrike" cap="none">
                        <a:latin typeface="DM Sans"/>
                        <a:ea typeface="DM Sans"/>
                        <a:cs typeface="DM Sans"/>
                        <a:sym typeface="DM Sans"/>
                      </a:endParaRPr>
                    </a:p>
                  </a:txBody>
                  <a:tcPr marL="63500" marR="63500" marT="63500" marB="63500">
                    <a:solidFill>
                      <a:srgbClr val="D9D9D9"/>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s" sz="1600" b="1" u="none" strike="noStrike" cap="none">
                          <a:latin typeface="DM Sans"/>
                          <a:ea typeface="DM Sans"/>
                          <a:cs typeface="DM Sans"/>
                          <a:sym typeface="DM Sans"/>
                        </a:rPr>
                        <a:t>Valores</a:t>
                      </a:r>
                      <a:endParaRPr sz="1600" b="1" u="none" strike="noStrike" cap="none">
                        <a:latin typeface="DM Sans"/>
                        <a:ea typeface="DM Sans"/>
                        <a:cs typeface="DM Sans"/>
                        <a:sym typeface="DM Sans"/>
                      </a:endParaRPr>
                    </a:p>
                  </a:txBody>
                  <a:tcPr marL="63500" marR="63500" marT="63500" marB="63500">
                    <a:solidFill>
                      <a:srgbClr val="D9D9D9"/>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s" sz="1600" b="1" u="none" strike="noStrike" cap="none">
                          <a:latin typeface="DM Sans"/>
                          <a:ea typeface="DM Sans"/>
                          <a:cs typeface="DM Sans"/>
                          <a:sym typeface="DM Sans"/>
                        </a:rPr>
                        <a:t>Afecta a</a:t>
                      </a:r>
                      <a:endParaRPr sz="1600" b="1" u="none" strike="noStrike" cap="none">
                        <a:latin typeface="DM Sans"/>
                        <a:ea typeface="DM Sans"/>
                        <a:cs typeface="DM Sans"/>
                        <a:sym typeface="DM Sans"/>
                      </a:endParaRPr>
                    </a:p>
                  </a:txBody>
                  <a:tcPr marL="63500" marR="63500" marT="63500" marB="63500">
                    <a:solidFill>
                      <a:srgbClr val="D9D9D9"/>
                    </a:solidFill>
                  </a:tcPr>
                </a:tc>
                <a:extLst>
                  <a:ext uri="{0D108BD9-81ED-4DB2-BD59-A6C34878D82A}">
                    <a16:rowId xmlns:a16="http://schemas.microsoft.com/office/drawing/2014/main" val="10000"/>
                  </a:ext>
                </a:extLst>
              </a:tr>
              <a:tr h="692850">
                <a:tc>
                  <a:txBody>
                    <a:bodyPr/>
                    <a:lstStyle/>
                    <a:p>
                      <a:pPr marL="0" marR="0" lvl="0" indent="0" algn="ctr" rtl="0">
                        <a:lnSpc>
                          <a:spcPct val="115000"/>
                        </a:lnSpc>
                        <a:spcBef>
                          <a:spcPts val="0"/>
                        </a:spcBef>
                        <a:spcAft>
                          <a:spcPts val="0"/>
                        </a:spcAft>
                        <a:buClr>
                          <a:srgbClr val="000000"/>
                        </a:buClr>
                        <a:buSzPts val="1600"/>
                        <a:buFont typeface="Arial"/>
                        <a:buNone/>
                      </a:pPr>
                      <a:r>
                        <a:rPr lang="es" sz="1600" i="1" u="none" strike="noStrike" cap="none">
                          <a:latin typeface="DM Sans"/>
                          <a:ea typeface="DM Sans"/>
                          <a:cs typeface="DM Sans"/>
                          <a:sym typeface="DM Sans"/>
                        </a:rPr>
                        <a:t>justify-content</a:t>
                      </a:r>
                      <a:r>
                        <a:rPr lang="es" sz="1600" u="none" strike="noStrike" cap="none">
                          <a:latin typeface="DM Sans"/>
                          <a:ea typeface="DM Sans"/>
                          <a:cs typeface="DM Sans"/>
                          <a:sym typeface="DM Sans"/>
                        </a:rPr>
                        <a:t> </a:t>
                      </a:r>
                      <a:endParaRPr sz="1600" i="1" u="none" strike="noStrike" cap="none">
                        <a:latin typeface="DM Sans"/>
                        <a:ea typeface="DM Sans"/>
                        <a:cs typeface="DM Sans"/>
                        <a:sym typeface="DM Sans"/>
                      </a:endParaRPr>
                    </a:p>
                  </a:txBody>
                  <a:tcPr marL="63500" marR="63500" marT="63500" marB="63500"/>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latin typeface="DM Sans"/>
                          <a:ea typeface="DM Sans"/>
                          <a:cs typeface="DM Sans"/>
                          <a:sym typeface="DM Sans"/>
                        </a:rPr>
                        <a:t>start | end | center | stretch | space-around | space-between | space-evenly</a:t>
                      </a:r>
                      <a:endParaRPr sz="1600" u="none" strike="noStrike" cap="none">
                        <a:latin typeface="DM Sans"/>
                        <a:ea typeface="DM Sans"/>
                        <a:cs typeface="DM Sans"/>
                        <a:sym typeface="DM Sans"/>
                      </a:endParaRPr>
                    </a:p>
                  </a:txBody>
                  <a:tcPr marL="63500" marR="63500" marT="63500" marB="63500"/>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latin typeface="DM Sans"/>
                          <a:ea typeface="DM Sans"/>
                          <a:cs typeface="DM Sans"/>
                          <a:sym typeface="DM Sans"/>
                        </a:rPr>
                        <a:t>Eje </a:t>
                      </a:r>
                      <a:r>
                        <a:rPr lang="es" sz="1600" u="none" strike="noStrike" cap="none">
                          <a:highlight>
                            <a:srgbClr val="E0FF00"/>
                          </a:highlight>
                          <a:latin typeface="DM Sans"/>
                          <a:ea typeface="DM Sans"/>
                          <a:cs typeface="DM Sans"/>
                          <a:sym typeface="DM Sans"/>
                        </a:rPr>
                        <a:t>horizontal</a:t>
                      </a:r>
                      <a:endParaRPr sz="1600" u="none" strike="noStrike" cap="none">
                        <a:highlight>
                          <a:srgbClr val="E0FF00"/>
                        </a:highlight>
                        <a:latin typeface="DM Sans"/>
                        <a:ea typeface="DM Sans"/>
                        <a:cs typeface="DM Sans"/>
                        <a:sym typeface="DM Sans"/>
                      </a:endParaRPr>
                    </a:p>
                  </a:txBody>
                  <a:tcPr marL="63500" marR="63500" marT="63500" marB="63500"/>
                </a:tc>
                <a:extLst>
                  <a:ext uri="{0D108BD9-81ED-4DB2-BD59-A6C34878D82A}">
                    <a16:rowId xmlns:a16="http://schemas.microsoft.com/office/drawing/2014/main" val="10001"/>
                  </a:ext>
                </a:extLst>
              </a:tr>
              <a:tr h="719700">
                <a:tc>
                  <a:txBody>
                    <a:bodyPr/>
                    <a:lstStyle/>
                    <a:p>
                      <a:pPr marL="0" marR="0" lvl="0" indent="0" algn="ctr" rtl="0">
                        <a:lnSpc>
                          <a:spcPct val="115000"/>
                        </a:lnSpc>
                        <a:spcBef>
                          <a:spcPts val="0"/>
                        </a:spcBef>
                        <a:spcAft>
                          <a:spcPts val="0"/>
                        </a:spcAft>
                        <a:buClr>
                          <a:srgbClr val="000000"/>
                        </a:buClr>
                        <a:buSzPts val="1600"/>
                        <a:buFont typeface="Arial"/>
                        <a:buNone/>
                      </a:pPr>
                      <a:r>
                        <a:rPr lang="es" sz="1600" i="1" u="none" strike="noStrike" cap="none">
                          <a:latin typeface="DM Sans"/>
                          <a:ea typeface="DM Sans"/>
                          <a:cs typeface="DM Sans"/>
                          <a:sym typeface="DM Sans"/>
                        </a:rPr>
                        <a:t>align-content</a:t>
                      </a:r>
                      <a:r>
                        <a:rPr lang="es" sz="1600" u="none" strike="noStrike" cap="none">
                          <a:latin typeface="DM Sans"/>
                          <a:ea typeface="DM Sans"/>
                          <a:cs typeface="DM Sans"/>
                          <a:sym typeface="DM Sans"/>
                        </a:rPr>
                        <a:t> </a:t>
                      </a:r>
                      <a:endParaRPr sz="1600" i="1" u="none" strike="noStrike" cap="none">
                        <a:latin typeface="DM Sans"/>
                        <a:ea typeface="DM Sans"/>
                        <a:cs typeface="DM Sans"/>
                        <a:sym typeface="DM Sans"/>
                      </a:endParaRPr>
                    </a:p>
                  </a:txBody>
                  <a:tcPr marL="63500" marR="63500" marT="63500" marB="63500"/>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latin typeface="DM Sans"/>
                          <a:ea typeface="DM Sans"/>
                          <a:cs typeface="DM Sans"/>
                          <a:sym typeface="DM Sans"/>
                        </a:rPr>
                        <a:t>start | end | center | stretch | space-around | space-between | space-evenly</a:t>
                      </a:r>
                      <a:endParaRPr sz="1600" u="none" strike="noStrike" cap="none">
                        <a:latin typeface="DM Sans"/>
                        <a:ea typeface="DM Sans"/>
                        <a:cs typeface="DM Sans"/>
                        <a:sym typeface="DM Sans"/>
                      </a:endParaRPr>
                    </a:p>
                  </a:txBody>
                  <a:tcPr marL="63500" marR="63500" marT="63500" marB="63500"/>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latin typeface="DM Sans"/>
                          <a:ea typeface="DM Sans"/>
                          <a:cs typeface="DM Sans"/>
                          <a:sym typeface="DM Sans"/>
                        </a:rPr>
                        <a:t>Eje </a:t>
                      </a:r>
                      <a:r>
                        <a:rPr lang="es" sz="1600" u="none" strike="noStrike" cap="none">
                          <a:highlight>
                            <a:srgbClr val="E0FF00"/>
                          </a:highlight>
                          <a:latin typeface="DM Sans"/>
                          <a:ea typeface="DM Sans"/>
                          <a:cs typeface="DM Sans"/>
                          <a:sym typeface="DM Sans"/>
                        </a:rPr>
                        <a:t>vertical</a:t>
                      </a:r>
                      <a:endParaRPr sz="1600" u="none" strike="noStrike" cap="none">
                        <a:highlight>
                          <a:srgbClr val="E0FF00"/>
                        </a:highlight>
                        <a:latin typeface="DM Sans"/>
                        <a:ea typeface="DM Sans"/>
                        <a:cs typeface="DM Sans"/>
                        <a:sym typeface="DM Sans"/>
                      </a:endParaRPr>
                    </a:p>
                  </a:txBody>
                  <a:tcPr marL="63500" marR="63500" marT="63500" marB="63500"/>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4"/>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Objetivos de la clase</a:t>
            </a:r>
            <a:endParaRPr sz="3000" b="1">
              <a:solidFill>
                <a:srgbClr val="EAFF6A"/>
              </a:solidFill>
              <a:latin typeface="DM Sans"/>
              <a:ea typeface="DM Sans"/>
              <a:cs typeface="DM Sans"/>
              <a:sym typeface="DM Sans"/>
            </a:endParaRPr>
          </a:p>
        </p:txBody>
      </p:sp>
      <p:pic>
        <p:nvPicPr>
          <p:cNvPr id="85" name="Google Shape;85;p24"/>
          <p:cNvPicPr preferRelativeResize="0"/>
          <p:nvPr/>
        </p:nvPicPr>
        <p:blipFill>
          <a:blip r:embed="rId3">
            <a:alphaModFix/>
          </a:blip>
          <a:stretch>
            <a:fillRect/>
          </a:stretch>
        </p:blipFill>
        <p:spPr>
          <a:xfrm>
            <a:off x="2172438" y="1531050"/>
            <a:ext cx="196975" cy="196975"/>
          </a:xfrm>
          <a:prstGeom prst="rect">
            <a:avLst/>
          </a:prstGeom>
          <a:noFill/>
          <a:ln>
            <a:noFill/>
          </a:ln>
        </p:spPr>
      </p:pic>
      <p:sp>
        <p:nvSpPr>
          <p:cNvPr id="86" name="Google Shape;86;p24"/>
          <p:cNvSpPr txBox="1"/>
          <p:nvPr/>
        </p:nvSpPr>
        <p:spPr>
          <a:xfrm>
            <a:off x="2690562" y="1437350"/>
            <a:ext cx="4281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lt1"/>
                </a:solidFill>
                <a:latin typeface="DM Sans"/>
                <a:ea typeface="DM Sans"/>
                <a:cs typeface="DM Sans"/>
                <a:sym typeface="DM Sans"/>
              </a:rPr>
              <a:t>Conocer</a:t>
            </a:r>
            <a:r>
              <a:rPr lang="es" sz="1350">
                <a:solidFill>
                  <a:schemeClr val="lt1"/>
                </a:solidFill>
                <a:latin typeface="DM Sans"/>
                <a:ea typeface="DM Sans"/>
                <a:cs typeface="DM Sans"/>
                <a:sym typeface="DM Sans"/>
              </a:rPr>
              <a:t> Grids.</a:t>
            </a:r>
            <a:endParaRPr sz="1350">
              <a:solidFill>
                <a:schemeClr val="lt1"/>
              </a:solidFill>
              <a:latin typeface="DM Sans"/>
              <a:ea typeface="DM Sans"/>
              <a:cs typeface="DM Sans"/>
              <a:sym typeface="DM Sans"/>
            </a:endParaRPr>
          </a:p>
        </p:txBody>
      </p:sp>
      <p:pic>
        <p:nvPicPr>
          <p:cNvPr id="87" name="Google Shape;87;p24"/>
          <p:cNvPicPr preferRelativeResize="0"/>
          <p:nvPr/>
        </p:nvPicPr>
        <p:blipFill>
          <a:blip r:embed="rId3">
            <a:alphaModFix/>
          </a:blip>
          <a:stretch>
            <a:fillRect/>
          </a:stretch>
        </p:blipFill>
        <p:spPr>
          <a:xfrm>
            <a:off x="2172138" y="2240650"/>
            <a:ext cx="196975" cy="196975"/>
          </a:xfrm>
          <a:prstGeom prst="rect">
            <a:avLst/>
          </a:prstGeom>
          <a:noFill/>
          <a:ln>
            <a:noFill/>
          </a:ln>
        </p:spPr>
      </p:pic>
      <p:sp>
        <p:nvSpPr>
          <p:cNvPr id="88" name="Google Shape;88;p24"/>
          <p:cNvSpPr txBox="1"/>
          <p:nvPr/>
        </p:nvSpPr>
        <p:spPr>
          <a:xfrm>
            <a:off x="2690562" y="2116675"/>
            <a:ext cx="4281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b="1">
                <a:solidFill>
                  <a:schemeClr val="lt1"/>
                </a:solidFill>
                <a:latin typeface="DM Sans"/>
                <a:ea typeface="DM Sans"/>
                <a:cs typeface="DM Sans"/>
                <a:sym typeface="DM Sans"/>
              </a:rPr>
              <a:t>Comparar</a:t>
            </a:r>
            <a:r>
              <a:rPr lang="es" sz="1350">
                <a:solidFill>
                  <a:schemeClr val="lt1"/>
                </a:solidFill>
                <a:latin typeface="DM Sans"/>
                <a:ea typeface="DM Sans"/>
                <a:cs typeface="DM Sans"/>
                <a:sym typeface="DM Sans"/>
              </a:rPr>
              <a:t> el alcance de Grids y Flexbox.</a:t>
            </a:r>
            <a:endParaRPr sz="1350">
              <a:solidFill>
                <a:schemeClr val="lt1"/>
              </a:solidFill>
              <a:latin typeface="DM Sans"/>
              <a:ea typeface="DM Sans"/>
              <a:cs typeface="DM Sans"/>
              <a:sym typeface="DM Sans"/>
            </a:endParaRPr>
          </a:p>
          <a:p>
            <a:pPr marL="0" lvl="0" indent="0" algn="l" rtl="0">
              <a:spcBef>
                <a:spcPts val="0"/>
              </a:spcBef>
              <a:spcAft>
                <a:spcPts val="0"/>
              </a:spcAft>
              <a:buNone/>
            </a:pPr>
            <a:endParaRPr sz="1350">
              <a:solidFill>
                <a:schemeClr val="lt1"/>
              </a:solidFill>
              <a:latin typeface="DM Sans"/>
              <a:ea typeface="DM Sans"/>
              <a:cs typeface="DM Sans"/>
              <a:sym typeface="DM Sans"/>
            </a:endParaRPr>
          </a:p>
        </p:txBody>
      </p:sp>
      <p:pic>
        <p:nvPicPr>
          <p:cNvPr id="89" name="Google Shape;89;p24"/>
          <p:cNvPicPr preferRelativeResize="0"/>
          <p:nvPr/>
        </p:nvPicPr>
        <p:blipFill>
          <a:blip r:embed="rId3">
            <a:alphaModFix/>
          </a:blip>
          <a:stretch>
            <a:fillRect/>
          </a:stretch>
        </p:blipFill>
        <p:spPr>
          <a:xfrm>
            <a:off x="2172138" y="2995675"/>
            <a:ext cx="196975" cy="196975"/>
          </a:xfrm>
          <a:prstGeom prst="rect">
            <a:avLst/>
          </a:prstGeom>
          <a:noFill/>
          <a:ln>
            <a:noFill/>
          </a:ln>
        </p:spPr>
      </p:pic>
      <p:sp>
        <p:nvSpPr>
          <p:cNvPr id="90" name="Google Shape;90;p24"/>
          <p:cNvSpPr txBox="1"/>
          <p:nvPr/>
        </p:nvSpPr>
        <p:spPr>
          <a:xfrm>
            <a:off x="2690562" y="2897950"/>
            <a:ext cx="42813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b="1">
                <a:solidFill>
                  <a:schemeClr val="lt1"/>
                </a:solidFill>
                <a:latin typeface="DM Sans"/>
                <a:ea typeface="DM Sans"/>
                <a:cs typeface="DM Sans"/>
                <a:sym typeface="DM Sans"/>
              </a:rPr>
              <a:t>Aplicar</a:t>
            </a:r>
            <a:r>
              <a:rPr lang="es" sz="1350">
                <a:solidFill>
                  <a:schemeClr val="lt1"/>
                </a:solidFill>
                <a:latin typeface="DM Sans"/>
                <a:ea typeface="DM Sans"/>
                <a:cs typeface="DM Sans"/>
                <a:sym typeface="DM Sans"/>
              </a:rPr>
              <a:t> las nuevas formas de modelar con Grids.</a:t>
            </a:r>
            <a:endParaRPr sz="1350">
              <a:solidFill>
                <a:schemeClr val="lt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solidFill>
                <a:schemeClr val="lt1"/>
              </a:solidFill>
              <a:latin typeface="DM Sans"/>
              <a:ea typeface="DM Sans"/>
              <a:cs typeface="DM Sans"/>
              <a:sym typeface="DM Sans"/>
            </a:endParaRPr>
          </a:p>
          <a:p>
            <a:pPr marL="0" lvl="0" indent="0" algn="l" rtl="0">
              <a:spcBef>
                <a:spcPts val="0"/>
              </a:spcBef>
              <a:spcAft>
                <a:spcPts val="0"/>
              </a:spcAft>
              <a:buNone/>
            </a:pPr>
            <a:endParaRPr sz="1350" b="1">
              <a:solidFill>
                <a:schemeClr val="lt1"/>
              </a:solidFill>
              <a:latin typeface="DM Sans"/>
              <a:ea typeface="DM Sans"/>
              <a:cs typeface="DM Sans"/>
              <a:sym typeface="DM Sans"/>
            </a:endParaRPr>
          </a:p>
        </p:txBody>
      </p:sp>
      <p:cxnSp>
        <p:nvCxnSpPr>
          <p:cNvPr id="91" name="Google Shape;91;p24"/>
          <p:cNvCxnSpPr>
            <a:stCxn id="85" idx="2"/>
            <a:endCxn id="87" idx="0"/>
          </p:cNvCxnSpPr>
          <p:nvPr/>
        </p:nvCxnSpPr>
        <p:spPr>
          <a:xfrm rot="-5400000" flipH="1">
            <a:off x="2014876" y="1984075"/>
            <a:ext cx="512700" cy="600"/>
          </a:xfrm>
          <a:prstGeom prst="bentConnector3">
            <a:avLst>
              <a:gd name="adj1" fmla="val 49991"/>
            </a:avLst>
          </a:prstGeom>
          <a:noFill/>
          <a:ln w="9525" cap="flat" cmpd="sng">
            <a:solidFill>
              <a:srgbClr val="EAFF6A"/>
            </a:solidFill>
            <a:prstDash val="solid"/>
            <a:round/>
            <a:headEnd type="none" w="med" len="med"/>
            <a:tailEnd type="none" w="med" len="med"/>
          </a:ln>
        </p:spPr>
      </p:cxnSp>
      <p:cxnSp>
        <p:nvCxnSpPr>
          <p:cNvPr id="92" name="Google Shape;92;p24"/>
          <p:cNvCxnSpPr>
            <a:stCxn id="87" idx="2"/>
            <a:endCxn id="89" idx="0"/>
          </p:cNvCxnSpPr>
          <p:nvPr/>
        </p:nvCxnSpPr>
        <p:spPr>
          <a:xfrm rot="-5400000" flipH="1">
            <a:off x="1991926" y="2716325"/>
            <a:ext cx="558000" cy="600"/>
          </a:xfrm>
          <a:prstGeom prst="bentConnector3">
            <a:avLst>
              <a:gd name="adj1" fmla="val 50004"/>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9"/>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Propiedades de los ítems hijos</a:t>
            </a:r>
            <a:endParaRPr sz="4000" b="1">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0"/>
          <p:cNvSpPr txBox="1"/>
          <p:nvPr/>
        </p:nvSpPr>
        <p:spPr>
          <a:xfrm>
            <a:off x="501450" y="46827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rgbClr val="EAFF6A"/>
                </a:solidFill>
                <a:latin typeface="DM Sans"/>
                <a:ea typeface="DM Sans"/>
                <a:cs typeface="DM Sans"/>
                <a:sym typeface="DM Sans"/>
              </a:rPr>
              <a:t>Propiedades de los ítems</a:t>
            </a:r>
            <a:endParaRPr sz="4000" b="1">
              <a:solidFill>
                <a:srgbClr val="EAFF6A"/>
              </a:solidFill>
              <a:latin typeface="DM Sans"/>
              <a:ea typeface="DM Sans"/>
              <a:cs typeface="DM Sans"/>
              <a:sym typeface="DM Sans"/>
            </a:endParaRPr>
          </a:p>
        </p:txBody>
      </p:sp>
      <p:sp>
        <p:nvSpPr>
          <p:cNvPr id="508" name="Google Shape;508;p70"/>
          <p:cNvSpPr txBox="1"/>
          <p:nvPr/>
        </p:nvSpPr>
        <p:spPr>
          <a:xfrm>
            <a:off x="501450" y="1130975"/>
            <a:ext cx="81411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600">
                <a:solidFill>
                  <a:schemeClr val="lt1"/>
                </a:solidFill>
                <a:latin typeface="DM Sans"/>
                <a:ea typeface="DM Sans"/>
                <a:cs typeface="DM Sans"/>
                <a:sym typeface="DM Sans"/>
              </a:rPr>
              <a:t>☝Hasta ahora hemos visto propiedades CSS que se aplican solamente al contenedor padre de una cuadrícula. </a:t>
            </a:r>
            <a:endParaRPr sz="1600">
              <a:solidFill>
                <a:schemeClr val="lt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600">
                <a:solidFill>
                  <a:schemeClr val="lt1"/>
                </a:solidFill>
                <a:latin typeface="DM Sans"/>
                <a:ea typeface="DM Sans"/>
                <a:cs typeface="DM Sans"/>
                <a:sym typeface="DM Sans"/>
              </a:rPr>
              <a:t>✌Ahora vamos a ver ciertas propiedades que se aplican a cada ítem hijo de la cuadrícula, para alterar o cambiar el comportamiento específico de dicho elemento.</a:t>
            </a:r>
            <a:endParaRPr sz="1600">
              <a:solidFill>
                <a:schemeClr val="lt1"/>
              </a:solidFill>
              <a:latin typeface="DM Sans"/>
              <a:ea typeface="DM Sans"/>
              <a:cs typeface="DM Sans"/>
              <a:sym typeface="DM Sans"/>
            </a:endParaRPr>
          </a:p>
          <a:p>
            <a:pPr marL="0" lvl="0" indent="0" algn="l" rtl="0">
              <a:spcBef>
                <a:spcPts val="0"/>
              </a:spcBef>
              <a:spcAft>
                <a:spcPts val="0"/>
              </a:spcAft>
              <a:buNone/>
            </a:pPr>
            <a:r>
              <a:rPr lang="es" sz="1600" b="1">
                <a:solidFill>
                  <a:schemeClr val="lt1"/>
                </a:solidFill>
                <a:latin typeface="DM Sans"/>
                <a:ea typeface="DM Sans"/>
                <a:cs typeface="DM Sans"/>
                <a:sym typeface="DM Sans"/>
              </a:rPr>
              <a:t>Prueba sus propiedades </a:t>
            </a:r>
            <a:r>
              <a:rPr lang="es" sz="1600" b="1" u="sng">
                <a:solidFill>
                  <a:schemeClr val="hlink"/>
                </a:solidFill>
                <a:latin typeface="DM Sans"/>
                <a:ea typeface="DM Sans"/>
                <a:cs typeface="DM Sans"/>
                <a:sym typeface="DM Sans"/>
                <a:hlinkClick r:id="rId3"/>
              </a:rPr>
              <a:t>aquí</a:t>
            </a:r>
            <a:r>
              <a:rPr lang="es" sz="1600" b="1">
                <a:solidFill>
                  <a:schemeClr val="lt1"/>
                </a:solidFill>
                <a:latin typeface="DM Sans"/>
                <a:ea typeface="DM Sans"/>
                <a:cs typeface="DM Sans"/>
                <a:sym typeface="DM Sans"/>
              </a:rPr>
              <a:t>.</a:t>
            </a:r>
            <a:endParaRPr sz="1600" b="1">
              <a:solidFill>
                <a:schemeClr val="lt1"/>
              </a:solidFill>
              <a:latin typeface="DM Sans"/>
              <a:ea typeface="DM Sans"/>
              <a:cs typeface="DM Sans"/>
              <a:sym typeface="DM Sans"/>
            </a:endParaRPr>
          </a:p>
          <a:p>
            <a:pPr marL="0" lvl="0" indent="0" algn="l" rtl="0">
              <a:spcBef>
                <a:spcPts val="0"/>
              </a:spcBef>
              <a:spcAft>
                <a:spcPts val="0"/>
              </a:spcAft>
              <a:buNone/>
            </a:pPr>
            <a:endParaRPr sz="2000">
              <a:solidFill>
                <a:schemeClr val="lt1"/>
              </a:solidFill>
              <a:latin typeface="DM Sans"/>
              <a:ea typeface="DM Sans"/>
              <a:cs typeface="DM Sans"/>
              <a:sym typeface="DM Sans"/>
            </a:endParaRPr>
          </a:p>
          <a:p>
            <a:pPr marL="0" lvl="0" indent="0" algn="l" rtl="0">
              <a:spcBef>
                <a:spcPts val="0"/>
              </a:spcBef>
              <a:spcAft>
                <a:spcPts val="0"/>
              </a:spcAft>
              <a:buNone/>
            </a:pPr>
            <a:endParaRPr sz="2000">
              <a:solidFill>
                <a:schemeClr val="lt1"/>
              </a:solidFill>
              <a:latin typeface="DM Sans"/>
              <a:ea typeface="DM Sans"/>
              <a:cs typeface="DM Sans"/>
              <a:sym typeface="DM Sans"/>
            </a:endParaRPr>
          </a:p>
        </p:txBody>
      </p:sp>
      <p:graphicFrame>
        <p:nvGraphicFramePr>
          <p:cNvPr id="509" name="Google Shape;509;p70"/>
          <p:cNvGraphicFramePr/>
          <p:nvPr/>
        </p:nvGraphicFramePr>
        <p:xfrm>
          <a:off x="501450" y="2571750"/>
          <a:ext cx="8141100" cy="1771570"/>
        </p:xfrm>
        <a:graphic>
          <a:graphicData uri="http://schemas.openxmlformats.org/drawingml/2006/table">
            <a:tbl>
              <a:tblPr>
                <a:noFill/>
                <a:tableStyleId>{574DD681-9092-4876-AAA7-30827AB48067}</a:tableStyleId>
              </a:tblPr>
              <a:tblGrid>
                <a:gridCol w="1226150">
                  <a:extLst>
                    <a:ext uri="{9D8B030D-6E8A-4147-A177-3AD203B41FA5}">
                      <a16:colId xmlns:a16="http://schemas.microsoft.com/office/drawing/2014/main" val="20000"/>
                    </a:ext>
                  </a:extLst>
                </a:gridCol>
                <a:gridCol w="6914950">
                  <a:extLst>
                    <a:ext uri="{9D8B030D-6E8A-4147-A177-3AD203B41FA5}">
                      <a16:colId xmlns:a16="http://schemas.microsoft.com/office/drawing/2014/main" val="20001"/>
                    </a:ext>
                  </a:extLst>
                </a:gridCol>
              </a:tblGrid>
              <a:tr h="372325">
                <a:tc>
                  <a:txBody>
                    <a:bodyPr/>
                    <a:lstStyle/>
                    <a:p>
                      <a:pPr marL="0" marR="0" lvl="0" indent="0" algn="ctr" rtl="0">
                        <a:lnSpc>
                          <a:spcPct val="100000"/>
                        </a:lnSpc>
                        <a:spcBef>
                          <a:spcPts val="0"/>
                        </a:spcBef>
                        <a:spcAft>
                          <a:spcPts val="0"/>
                        </a:spcAft>
                        <a:buClr>
                          <a:srgbClr val="000000"/>
                        </a:buClr>
                        <a:buSzPts val="1600"/>
                        <a:buFont typeface="Arial"/>
                        <a:buNone/>
                      </a:pPr>
                      <a:r>
                        <a:rPr lang="es" sz="1600" b="1" u="none" strike="noStrike" cap="none">
                          <a:solidFill>
                            <a:schemeClr val="dk1"/>
                          </a:solidFill>
                          <a:latin typeface="Helvetica Neue"/>
                          <a:ea typeface="Helvetica Neue"/>
                          <a:cs typeface="Helvetica Neue"/>
                          <a:sym typeface="Helvetica Neue"/>
                        </a:rPr>
                        <a:t>Propiedad</a:t>
                      </a:r>
                      <a:endParaRPr sz="1600" b="1" u="none" strike="noStrike" cap="none">
                        <a:solidFill>
                          <a:schemeClr val="dk1"/>
                        </a:solidFill>
                        <a:latin typeface="Helvetica Neue"/>
                        <a:ea typeface="Helvetica Neue"/>
                        <a:cs typeface="Helvetica Neue"/>
                        <a:sym typeface="Helvetica Neue"/>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s" sz="1600" b="1" u="none" strike="noStrike" cap="none">
                          <a:solidFill>
                            <a:schemeClr val="dk1"/>
                          </a:solidFill>
                          <a:latin typeface="Helvetica Neue"/>
                          <a:ea typeface="Helvetica Neue"/>
                          <a:cs typeface="Helvetica Neue"/>
                          <a:sym typeface="Helvetica Neue"/>
                        </a:rPr>
                        <a:t>Descripción</a:t>
                      </a:r>
                      <a:endParaRPr sz="1600" b="1" u="none" strike="noStrike" cap="none">
                        <a:solidFill>
                          <a:schemeClr val="dk1"/>
                        </a:solidFill>
                        <a:latin typeface="Helvetica Neue"/>
                        <a:ea typeface="Helvetica Neue"/>
                        <a:cs typeface="Helvetica Neue"/>
                        <a:sym typeface="Helvetica Neue"/>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DDDDD"/>
                    </a:solidFill>
                  </a:tcPr>
                </a:tc>
                <a:extLst>
                  <a:ext uri="{0D108BD9-81ED-4DB2-BD59-A6C34878D82A}">
                    <a16:rowId xmlns:a16="http://schemas.microsoft.com/office/drawing/2014/main" val="10000"/>
                  </a:ext>
                </a:extLst>
              </a:tr>
              <a:tr h="413725">
                <a:tc>
                  <a:txBody>
                    <a:bodyPr/>
                    <a:lstStyle/>
                    <a:p>
                      <a:pPr marL="0" marR="0" lvl="0" indent="0" algn="ctr" rtl="0">
                        <a:lnSpc>
                          <a:spcPct val="100000"/>
                        </a:lnSpc>
                        <a:spcBef>
                          <a:spcPts val="0"/>
                        </a:spcBef>
                        <a:spcAft>
                          <a:spcPts val="0"/>
                        </a:spcAft>
                        <a:buClr>
                          <a:srgbClr val="000000"/>
                        </a:buClr>
                        <a:buSzPts val="1600"/>
                        <a:buFont typeface="Arial"/>
                        <a:buNone/>
                      </a:pPr>
                      <a:r>
                        <a:rPr lang="es" sz="1600" i="1" u="none" strike="noStrike" cap="none">
                          <a:solidFill>
                            <a:schemeClr val="lt1"/>
                          </a:solidFill>
                          <a:latin typeface="DM Sans"/>
                          <a:ea typeface="DM Sans"/>
                          <a:cs typeface="DM Sans"/>
                          <a:sym typeface="DM Sans"/>
                        </a:rPr>
                        <a:t>justify-self</a:t>
                      </a:r>
                      <a:endParaRPr sz="1600" i="1" u="none" strike="noStrike" cap="none">
                        <a:solidFill>
                          <a:schemeClr val="lt1"/>
                        </a:solidFill>
                        <a:latin typeface="DM Sans"/>
                        <a:ea typeface="DM Sans"/>
                        <a:cs typeface="DM Sans"/>
                        <a:sym typeface="DM Sans"/>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solidFill>
                            <a:schemeClr val="lt1"/>
                          </a:solidFill>
                          <a:latin typeface="DM Sans"/>
                          <a:ea typeface="DM Sans"/>
                          <a:cs typeface="DM Sans"/>
                          <a:sym typeface="DM Sans"/>
                        </a:rPr>
                        <a:t>Altera la justificación del ítem hijo en el eje </a:t>
                      </a:r>
                      <a:r>
                        <a:rPr lang="es" sz="1600" b="1" u="none" strike="noStrike" cap="none">
                          <a:solidFill>
                            <a:schemeClr val="lt1"/>
                          </a:solidFill>
                          <a:latin typeface="DM Sans"/>
                          <a:ea typeface="DM Sans"/>
                          <a:cs typeface="DM Sans"/>
                          <a:sym typeface="DM Sans"/>
                        </a:rPr>
                        <a:t>horizontal</a:t>
                      </a:r>
                      <a:r>
                        <a:rPr lang="es" sz="1600" u="none" strike="noStrike" cap="none">
                          <a:solidFill>
                            <a:schemeClr val="lt1"/>
                          </a:solidFill>
                          <a:latin typeface="DM Sans"/>
                          <a:ea typeface="DM Sans"/>
                          <a:cs typeface="DM Sans"/>
                          <a:sym typeface="DM Sans"/>
                        </a:rPr>
                        <a:t>.</a:t>
                      </a:r>
                      <a:endParaRPr sz="1600" u="none" strike="noStrike" cap="none">
                        <a:solidFill>
                          <a:schemeClr val="lt1"/>
                        </a:solidFill>
                        <a:latin typeface="DM Sans"/>
                        <a:ea typeface="DM Sans"/>
                        <a:cs typeface="DM Sans"/>
                        <a:sym typeface="DM Sans"/>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278400">
                <a:tc>
                  <a:txBody>
                    <a:bodyPr/>
                    <a:lstStyle/>
                    <a:p>
                      <a:pPr marL="0" marR="0" lvl="0" indent="0" algn="ctr" rtl="0">
                        <a:lnSpc>
                          <a:spcPct val="100000"/>
                        </a:lnSpc>
                        <a:spcBef>
                          <a:spcPts val="0"/>
                        </a:spcBef>
                        <a:spcAft>
                          <a:spcPts val="0"/>
                        </a:spcAft>
                        <a:buClr>
                          <a:srgbClr val="000000"/>
                        </a:buClr>
                        <a:buSzPts val="1600"/>
                        <a:buFont typeface="Arial"/>
                        <a:buNone/>
                      </a:pPr>
                      <a:r>
                        <a:rPr lang="es" sz="1600" i="1" u="none" strike="noStrike" cap="none">
                          <a:solidFill>
                            <a:schemeClr val="lt1"/>
                          </a:solidFill>
                          <a:latin typeface="DM Sans"/>
                          <a:ea typeface="DM Sans"/>
                          <a:cs typeface="DM Sans"/>
                          <a:sym typeface="DM Sans"/>
                        </a:rPr>
                        <a:t>align-self</a:t>
                      </a:r>
                      <a:endParaRPr sz="1600" i="1" u="none" strike="noStrike" cap="none">
                        <a:solidFill>
                          <a:schemeClr val="lt1"/>
                        </a:solidFill>
                        <a:latin typeface="DM Sans"/>
                        <a:ea typeface="DM Sans"/>
                        <a:cs typeface="DM Sans"/>
                        <a:sym typeface="DM Sans"/>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solidFill>
                            <a:schemeClr val="lt1"/>
                          </a:solidFill>
                          <a:latin typeface="DM Sans"/>
                          <a:ea typeface="DM Sans"/>
                          <a:cs typeface="DM Sans"/>
                          <a:sym typeface="DM Sans"/>
                        </a:rPr>
                        <a:t>Altera la alineación del ítem hijo en el eje vertical.</a:t>
                      </a:r>
                      <a:endParaRPr sz="1600" u="none" strike="noStrike" cap="none">
                        <a:solidFill>
                          <a:schemeClr val="lt1"/>
                        </a:solidFill>
                        <a:latin typeface="DM Sans"/>
                        <a:ea typeface="DM Sans"/>
                        <a:cs typeface="DM Sans"/>
                        <a:sym typeface="DM Sans"/>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14675">
                <a:tc>
                  <a:txBody>
                    <a:bodyPr/>
                    <a:lstStyle/>
                    <a:p>
                      <a:pPr marL="0" marR="0" lvl="0" indent="0" algn="ctr" rtl="0">
                        <a:lnSpc>
                          <a:spcPct val="100000"/>
                        </a:lnSpc>
                        <a:spcBef>
                          <a:spcPts val="0"/>
                        </a:spcBef>
                        <a:spcAft>
                          <a:spcPts val="0"/>
                        </a:spcAft>
                        <a:buClr>
                          <a:srgbClr val="000000"/>
                        </a:buClr>
                        <a:buSzPts val="1600"/>
                        <a:buFont typeface="Arial"/>
                        <a:buNone/>
                      </a:pPr>
                      <a:r>
                        <a:rPr lang="es" sz="1600" i="1" u="none" strike="noStrike" cap="none">
                          <a:solidFill>
                            <a:schemeClr val="lt1"/>
                          </a:solidFill>
                          <a:latin typeface="DM Sans"/>
                          <a:ea typeface="DM Sans"/>
                          <a:cs typeface="DM Sans"/>
                          <a:sym typeface="DM Sans"/>
                        </a:rPr>
                        <a:t>grid-area</a:t>
                      </a:r>
                      <a:endParaRPr sz="1600" i="1" u="none" strike="noStrike" cap="none">
                        <a:solidFill>
                          <a:schemeClr val="lt1"/>
                        </a:solidFill>
                        <a:latin typeface="DM Sans"/>
                        <a:ea typeface="DM Sans"/>
                        <a:cs typeface="DM Sans"/>
                        <a:sym typeface="DM Sans"/>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s" sz="1600" u="none" strike="noStrike" cap="none">
                          <a:solidFill>
                            <a:schemeClr val="lt1"/>
                          </a:solidFill>
                          <a:latin typeface="DM Sans"/>
                          <a:ea typeface="DM Sans"/>
                          <a:cs typeface="DM Sans"/>
                          <a:sym typeface="DM Sans"/>
                        </a:rPr>
                        <a:t>Indica un nombre al área especificada, para su utilización con </a:t>
                      </a:r>
                      <a:r>
                        <a:rPr lang="es" sz="1600" b="1" i="1" u="none" strike="noStrike" cap="none">
                          <a:solidFill>
                            <a:schemeClr val="lt1"/>
                          </a:solidFill>
                          <a:latin typeface="DM Sans"/>
                          <a:ea typeface="DM Sans"/>
                          <a:cs typeface="DM Sans"/>
                          <a:sym typeface="DM Sans"/>
                        </a:rPr>
                        <a:t>grid-template-areas.</a:t>
                      </a:r>
                      <a:endParaRPr sz="1600" b="1" i="1" u="none" strike="noStrike" cap="none">
                        <a:solidFill>
                          <a:schemeClr val="lt1"/>
                        </a:solidFill>
                        <a:latin typeface="DM Sans"/>
                        <a:ea typeface="DM Sans"/>
                        <a:cs typeface="DM Sans"/>
                        <a:sym typeface="DM Sans"/>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1"/>
          <p:cNvSpPr txBox="1"/>
          <p:nvPr/>
        </p:nvSpPr>
        <p:spPr>
          <a:xfrm>
            <a:off x="475500" y="468275"/>
            <a:ext cx="82818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justify-self</a:t>
            </a:r>
            <a:endParaRPr sz="4000" b="1">
              <a:solidFill>
                <a:schemeClr val="dk1"/>
              </a:solidFill>
              <a:latin typeface="DM Sans"/>
              <a:ea typeface="DM Sans"/>
              <a:cs typeface="DM Sans"/>
              <a:sym typeface="DM Sans"/>
            </a:endParaRPr>
          </a:p>
        </p:txBody>
      </p:sp>
      <p:pic>
        <p:nvPicPr>
          <p:cNvPr id="515" name="Google Shape;515;p7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16" name="Google Shape;516;p71"/>
          <p:cNvSpPr txBox="1"/>
          <p:nvPr/>
        </p:nvSpPr>
        <p:spPr>
          <a:xfrm>
            <a:off x="541100" y="1654250"/>
            <a:ext cx="3495900" cy="161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Alínea </a:t>
            </a:r>
            <a:r>
              <a:rPr lang="es" sz="1350">
                <a:highlight>
                  <a:schemeClr val="accent6"/>
                </a:highlight>
                <a:latin typeface="DM Sans"/>
                <a:ea typeface="DM Sans"/>
                <a:cs typeface="DM Sans"/>
                <a:sym typeface="DM Sans"/>
              </a:rPr>
              <a:t>específicamente</a:t>
            </a:r>
            <a:r>
              <a:rPr lang="es" sz="1350">
                <a:latin typeface="DM Sans"/>
                <a:ea typeface="DM Sans"/>
                <a:cs typeface="DM Sans"/>
                <a:sym typeface="DM Sans"/>
              </a:rPr>
              <a:t> a la celda (item, hijo) que necesites, de forma </a:t>
            </a:r>
            <a:r>
              <a:rPr lang="es" sz="1350">
                <a:highlight>
                  <a:schemeClr val="accent6"/>
                </a:highlight>
                <a:latin typeface="DM Sans"/>
                <a:ea typeface="DM Sans"/>
                <a:cs typeface="DM Sans"/>
                <a:sym typeface="DM Sans"/>
              </a:rPr>
              <a:t>horizontal.</a:t>
            </a:r>
            <a:endParaRPr sz="1350">
              <a:highlight>
                <a:schemeClr val="accent6"/>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Su valores posibles son:</a:t>
            </a: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start</a:t>
            </a: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end</a:t>
            </a: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center</a:t>
            </a: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stretch</a:t>
            </a:r>
            <a:endParaRPr sz="135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800"/>
              <a:buFont typeface="Arial"/>
              <a:buNone/>
            </a:pPr>
            <a:endParaRPr sz="1350">
              <a:latin typeface="DM Sans"/>
              <a:ea typeface="DM Sans"/>
              <a:cs typeface="DM Sans"/>
              <a:sym typeface="DM Sans"/>
            </a:endParaRPr>
          </a:p>
        </p:txBody>
      </p:sp>
      <p:sp>
        <p:nvSpPr>
          <p:cNvPr id="517" name="Google Shape;517;p71"/>
          <p:cNvSpPr txBox="1"/>
          <p:nvPr/>
        </p:nvSpPr>
        <p:spPr>
          <a:xfrm>
            <a:off x="5314225" y="1654250"/>
            <a:ext cx="3190800" cy="9813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s" sz="1400" b="0" i="0" u="none" strike="noStrike" cap="none">
                <a:solidFill>
                  <a:srgbClr val="800000"/>
                </a:solidFill>
                <a:latin typeface="Consolas"/>
                <a:ea typeface="Consolas"/>
                <a:cs typeface="Consolas"/>
                <a:sym typeface="Consolas"/>
              </a:rPr>
              <a:t>.hijo</a:t>
            </a:r>
            <a:r>
              <a:rPr lang="es" sz="1400" b="0" i="0" u="none" strike="noStrike" cap="none">
                <a:solidFill>
                  <a:srgbClr val="000000"/>
                </a:solidFill>
                <a:latin typeface="Consolas"/>
                <a:ea typeface="Consolas"/>
                <a:cs typeface="Consolas"/>
                <a:sym typeface="Consolas"/>
              </a:rPr>
              <a:t> {</a:t>
            </a:r>
            <a:endParaRPr sz="14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400"/>
              <a:buFont typeface="Arial"/>
              <a:buNone/>
            </a:pP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FF0000"/>
                </a:solidFill>
                <a:latin typeface="Consolas"/>
                <a:ea typeface="Consolas"/>
                <a:cs typeface="Consolas"/>
                <a:sym typeface="Consolas"/>
              </a:rPr>
              <a:t>justify-self</a:t>
            </a: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0451A5"/>
                </a:solidFill>
                <a:latin typeface="Consolas"/>
                <a:ea typeface="Consolas"/>
                <a:cs typeface="Consolas"/>
                <a:sym typeface="Consolas"/>
              </a:rPr>
              <a:t>start</a:t>
            </a:r>
            <a:r>
              <a:rPr lang="es" sz="14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400"/>
              <a:buFont typeface="Arial"/>
              <a:buNone/>
            </a:pPr>
            <a:r>
              <a:rPr lang="es" sz="1400" b="0" i="0" u="none" strike="noStrike" cap="none">
                <a:solidFill>
                  <a:srgbClr val="000000"/>
                </a:solidFill>
                <a:latin typeface="Consolas"/>
                <a:ea typeface="Consolas"/>
                <a:cs typeface="Consolas"/>
                <a:sym typeface="Consolas"/>
              </a:rPr>
              <a:t>}</a:t>
            </a:r>
            <a:endParaRPr sz="1400" b="0" i="0" u="none" strike="noStrike" cap="none">
              <a:solidFill>
                <a:srgbClr val="F5D67B"/>
              </a:solidFill>
              <a:latin typeface="Consolas"/>
              <a:ea typeface="Consolas"/>
              <a:cs typeface="Consolas"/>
              <a:sym typeface="Consolas"/>
            </a:endParaRPr>
          </a:p>
        </p:txBody>
      </p:sp>
      <p:pic>
        <p:nvPicPr>
          <p:cNvPr id="518" name="Google Shape;518;p71"/>
          <p:cNvPicPr preferRelativeResize="0"/>
          <p:nvPr/>
        </p:nvPicPr>
        <p:blipFill rotWithShape="1">
          <a:blip r:embed="rId4">
            <a:alphaModFix/>
          </a:blip>
          <a:srcRect/>
          <a:stretch/>
        </p:blipFill>
        <p:spPr>
          <a:xfrm>
            <a:off x="5314225" y="2699227"/>
            <a:ext cx="3231901" cy="107092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2"/>
          <p:cNvSpPr txBox="1"/>
          <p:nvPr/>
        </p:nvSpPr>
        <p:spPr>
          <a:xfrm>
            <a:off x="475500" y="468275"/>
            <a:ext cx="82818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align-self</a:t>
            </a:r>
            <a:endParaRPr sz="4000" b="1">
              <a:solidFill>
                <a:schemeClr val="dk1"/>
              </a:solidFill>
              <a:latin typeface="DM Sans"/>
              <a:ea typeface="DM Sans"/>
              <a:cs typeface="DM Sans"/>
              <a:sym typeface="DM Sans"/>
            </a:endParaRPr>
          </a:p>
        </p:txBody>
      </p:sp>
      <p:pic>
        <p:nvPicPr>
          <p:cNvPr id="524" name="Google Shape;524;p7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25" name="Google Shape;525;p72"/>
          <p:cNvSpPr txBox="1"/>
          <p:nvPr/>
        </p:nvSpPr>
        <p:spPr>
          <a:xfrm>
            <a:off x="554500" y="1654250"/>
            <a:ext cx="3495900" cy="158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Alínea </a:t>
            </a:r>
            <a:r>
              <a:rPr lang="es" sz="1350">
                <a:highlight>
                  <a:schemeClr val="accent6"/>
                </a:highlight>
                <a:latin typeface="DM Sans"/>
                <a:ea typeface="DM Sans"/>
                <a:cs typeface="DM Sans"/>
                <a:sym typeface="DM Sans"/>
              </a:rPr>
              <a:t>específicamente</a:t>
            </a:r>
            <a:r>
              <a:rPr lang="es" sz="1350">
                <a:latin typeface="DM Sans"/>
                <a:ea typeface="DM Sans"/>
                <a:cs typeface="DM Sans"/>
                <a:sym typeface="DM Sans"/>
              </a:rPr>
              <a:t> a la celda (item, hijo) que necesites, de forma </a:t>
            </a:r>
            <a:r>
              <a:rPr lang="es" sz="1350">
                <a:highlight>
                  <a:schemeClr val="accent6"/>
                </a:highlight>
                <a:latin typeface="DM Sans"/>
                <a:ea typeface="DM Sans"/>
                <a:cs typeface="DM Sans"/>
                <a:sym typeface="DM Sans"/>
              </a:rPr>
              <a:t>vertical.</a:t>
            </a:r>
            <a:endParaRPr sz="1350">
              <a:highlight>
                <a:schemeClr val="accent6"/>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Su valores posibles son:</a:t>
            </a:r>
            <a:endParaRPr sz="1350">
              <a:solidFill>
                <a:schemeClr val="dk1"/>
              </a:solidFill>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start</a:t>
            </a:r>
            <a:endParaRPr sz="1350">
              <a:solidFill>
                <a:schemeClr val="dk1"/>
              </a:solidFill>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end</a:t>
            </a:r>
            <a:endParaRPr sz="1350">
              <a:solidFill>
                <a:schemeClr val="dk1"/>
              </a:solidFill>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center</a:t>
            </a:r>
            <a:endParaRPr sz="1350">
              <a:solidFill>
                <a:schemeClr val="dk1"/>
              </a:solidFill>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stretch</a:t>
            </a:r>
            <a:endParaRPr sz="135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800"/>
              <a:buFont typeface="Arial"/>
              <a:buNone/>
            </a:pPr>
            <a:endParaRPr sz="1350">
              <a:latin typeface="DM Sans"/>
              <a:ea typeface="DM Sans"/>
              <a:cs typeface="DM Sans"/>
              <a:sym typeface="DM Sans"/>
            </a:endParaRPr>
          </a:p>
        </p:txBody>
      </p:sp>
      <p:sp>
        <p:nvSpPr>
          <p:cNvPr id="526" name="Google Shape;526;p72"/>
          <p:cNvSpPr txBox="1"/>
          <p:nvPr/>
        </p:nvSpPr>
        <p:spPr>
          <a:xfrm>
            <a:off x="5314225" y="1654250"/>
            <a:ext cx="3190800" cy="9813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s" sz="1400" b="0" i="0" u="none" strike="noStrike" cap="none">
                <a:solidFill>
                  <a:srgbClr val="800000"/>
                </a:solidFill>
                <a:latin typeface="Consolas"/>
                <a:ea typeface="Consolas"/>
                <a:cs typeface="Consolas"/>
                <a:sym typeface="Consolas"/>
              </a:rPr>
              <a:t>.hijo</a:t>
            </a:r>
            <a:r>
              <a:rPr lang="es" sz="1400" b="0" i="0" u="none" strike="noStrike" cap="none">
                <a:solidFill>
                  <a:srgbClr val="000000"/>
                </a:solidFill>
                <a:latin typeface="Consolas"/>
                <a:ea typeface="Consolas"/>
                <a:cs typeface="Consolas"/>
                <a:sym typeface="Consolas"/>
              </a:rPr>
              <a:t> {</a:t>
            </a:r>
            <a:endParaRPr sz="14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400"/>
              <a:buFont typeface="Arial"/>
              <a:buNone/>
            </a:pPr>
            <a:r>
              <a:rPr lang="es" sz="1400" b="0" i="0" u="none" strike="noStrike" cap="none">
                <a:solidFill>
                  <a:srgbClr val="000000"/>
                </a:solidFill>
                <a:latin typeface="Consolas"/>
                <a:ea typeface="Consolas"/>
                <a:cs typeface="Consolas"/>
                <a:sym typeface="Consolas"/>
              </a:rPr>
              <a:t>   </a:t>
            </a:r>
            <a:r>
              <a:rPr lang="es">
                <a:solidFill>
                  <a:srgbClr val="FF0000"/>
                </a:solidFill>
                <a:latin typeface="Consolas"/>
                <a:ea typeface="Consolas"/>
                <a:cs typeface="Consolas"/>
                <a:sym typeface="Consolas"/>
              </a:rPr>
              <a:t>align</a:t>
            </a:r>
            <a:r>
              <a:rPr lang="es" sz="1400" b="0" i="0" u="none" strike="noStrike" cap="none">
                <a:solidFill>
                  <a:srgbClr val="FF0000"/>
                </a:solidFill>
                <a:latin typeface="Consolas"/>
                <a:ea typeface="Consolas"/>
                <a:cs typeface="Consolas"/>
                <a:sym typeface="Consolas"/>
              </a:rPr>
              <a:t>-self</a:t>
            </a:r>
            <a:r>
              <a:rPr lang="es" sz="1400" b="0" i="0" u="none" strike="noStrike" cap="none">
                <a:solidFill>
                  <a:srgbClr val="000000"/>
                </a:solidFill>
                <a:latin typeface="Consolas"/>
                <a:ea typeface="Consolas"/>
                <a:cs typeface="Consolas"/>
                <a:sym typeface="Consolas"/>
              </a:rPr>
              <a:t>: </a:t>
            </a:r>
            <a:r>
              <a:rPr lang="es" sz="1400" b="0" i="0" u="none" strike="noStrike" cap="none">
                <a:solidFill>
                  <a:srgbClr val="0451A5"/>
                </a:solidFill>
                <a:latin typeface="Consolas"/>
                <a:ea typeface="Consolas"/>
                <a:cs typeface="Consolas"/>
                <a:sym typeface="Consolas"/>
              </a:rPr>
              <a:t>start</a:t>
            </a:r>
            <a:r>
              <a:rPr lang="es" sz="14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400"/>
              <a:buFont typeface="Arial"/>
              <a:buNone/>
            </a:pPr>
            <a:r>
              <a:rPr lang="es" sz="1400" b="0" i="0" u="none" strike="noStrike" cap="none">
                <a:solidFill>
                  <a:srgbClr val="000000"/>
                </a:solidFill>
                <a:latin typeface="Consolas"/>
                <a:ea typeface="Consolas"/>
                <a:cs typeface="Consolas"/>
                <a:sym typeface="Consolas"/>
              </a:rPr>
              <a:t>}</a:t>
            </a:r>
            <a:endParaRPr sz="1400" b="0" i="0" u="none" strike="noStrike" cap="none">
              <a:solidFill>
                <a:srgbClr val="F5D67B"/>
              </a:solidFill>
              <a:latin typeface="Consolas"/>
              <a:ea typeface="Consolas"/>
              <a:cs typeface="Consolas"/>
              <a:sym typeface="Consolas"/>
            </a:endParaRPr>
          </a:p>
        </p:txBody>
      </p:sp>
      <p:pic>
        <p:nvPicPr>
          <p:cNvPr id="527" name="Google Shape;527;p72"/>
          <p:cNvPicPr preferRelativeResize="0"/>
          <p:nvPr/>
        </p:nvPicPr>
        <p:blipFill rotWithShape="1">
          <a:blip r:embed="rId4">
            <a:alphaModFix/>
          </a:blip>
          <a:srcRect/>
          <a:stretch/>
        </p:blipFill>
        <p:spPr>
          <a:xfrm>
            <a:off x="5314225" y="2758175"/>
            <a:ext cx="3190801" cy="108619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Ejemplo en vivo</a:t>
            </a:r>
            <a:endParaRPr sz="3500" b="1">
              <a:solidFill>
                <a:srgbClr val="EAFF6A"/>
              </a:solidFill>
              <a:latin typeface="DM Sans"/>
              <a:ea typeface="DM Sans"/>
              <a:cs typeface="DM Sans"/>
              <a:sym typeface="DM Sans"/>
            </a:endParaRPr>
          </a:p>
        </p:txBody>
      </p:sp>
      <p:sp>
        <p:nvSpPr>
          <p:cNvPr id="533" name="Google Shape;533;p73"/>
          <p:cNvSpPr txBox="1"/>
          <p:nvPr/>
        </p:nvSpPr>
        <p:spPr>
          <a:xfrm>
            <a:off x="473350" y="1626100"/>
            <a:ext cx="716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r>
              <a:rPr lang="es" sz="2500">
                <a:solidFill>
                  <a:srgbClr val="B7B7B7"/>
                </a:solidFill>
                <a:latin typeface="DM Sans"/>
                <a:ea typeface="DM Sans"/>
                <a:cs typeface="DM Sans"/>
                <a:sym typeface="DM Sans"/>
              </a:rPr>
              <a:t>¡Vamos a practicar lo visto!</a:t>
            </a:r>
            <a:endParaRPr sz="2500" b="1">
              <a:solidFill>
                <a:srgbClr val="B7B7B7"/>
              </a:solidFill>
              <a:latin typeface="Helvetica Neue"/>
              <a:ea typeface="Helvetica Neue"/>
              <a:cs typeface="Helvetica Neue"/>
              <a:sym typeface="Helvetica Neue"/>
            </a:endParaRPr>
          </a:p>
          <a:p>
            <a:pPr marL="0" lvl="0" indent="0" algn="l" rtl="0">
              <a:spcBef>
                <a:spcPts val="0"/>
              </a:spcBef>
              <a:spcAft>
                <a:spcPts val="0"/>
              </a:spcAft>
              <a:buNone/>
            </a:pPr>
            <a:endParaRPr sz="2500" b="1">
              <a:solidFill>
                <a:srgbClr val="B7B7B7"/>
              </a:solidFill>
              <a:latin typeface="Helvetica Neue"/>
              <a:ea typeface="Helvetica Neue"/>
              <a:cs typeface="Helvetica Neue"/>
              <a:sym typeface="Helvetica Neue"/>
            </a:endParaRPr>
          </a:p>
        </p:txBody>
      </p:sp>
      <p:grpSp>
        <p:nvGrpSpPr>
          <p:cNvPr id="534" name="Google Shape;534;p73"/>
          <p:cNvGrpSpPr/>
          <p:nvPr/>
        </p:nvGrpSpPr>
        <p:grpSpPr>
          <a:xfrm>
            <a:off x="473351" y="619523"/>
            <a:ext cx="738900" cy="738900"/>
            <a:chOff x="473351" y="619523"/>
            <a:chExt cx="738900" cy="738900"/>
          </a:xfrm>
        </p:grpSpPr>
        <p:sp>
          <p:nvSpPr>
            <p:cNvPr id="535" name="Google Shape;535;p7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6" name="Google Shape;536;p73"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4"/>
          <p:cNvSpPr txBox="1"/>
          <p:nvPr/>
        </p:nvSpPr>
        <p:spPr>
          <a:xfrm>
            <a:off x="1541400" y="624750"/>
            <a:ext cx="6061200" cy="1015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chemeClr val="dk1"/>
              </a:buClr>
              <a:buSzPts val="1100"/>
              <a:buFont typeface="Arial"/>
              <a:buNone/>
            </a:pPr>
            <a:r>
              <a:rPr lang="es" sz="3000" b="1">
                <a:solidFill>
                  <a:schemeClr val="accent6"/>
                </a:solidFill>
                <a:latin typeface="DM Sans"/>
                <a:ea typeface="DM Sans"/>
                <a:cs typeface="DM Sans"/>
                <a:sym typeface="DM Sans"/>
              </a:rPr>
              <a:t>Profundiza y conoce atajos en nuestra </a:t>
            </a:r>
            <a:r>
              <a:rPr lang="es" sz="3000" b="1" u="sng">
                <a:solidFill>
                  <a:schemeClr val="hlink"/>
                </a:solidFill>
                <a:latin typeface="DM Sans"/>
                <a:ea typeface="DM Sans"/>
                <a:cs typeface="DM Sans"/>
                <a:sym typeface="DM Sans"/>
                <a:hlinkClick r:id="rId3"/>
              </a:rPr>
              <a:t>Cheat Sheet</a:t>
            </a:r>
            <a:endParaRPr sz="4000" b="1">
              <a:solidFill>
                <a:srgbClr val="EAFF6A"/>
              </a:solidFill>
              <a:latin typeface="DM Sans"/>
              <a:ea typeface="DM Sans"/>
              <a:cs typeface="DM Sans"/>
              <a:sym typeface="DM Sans"/>
            </a:endParaRPr>
          </a:p>
        </p:txBody>
      </p:sp>
      <p:pic>
        <p:nvPicPr>
          <p:cNvPr id="542" name="Google Shape;542;p74"/>
          <p:cNvPicPr preferRelativeResize="0"/>
          <p:nvPr/>
        </p:nvPicPr>
        <p:blipFill>
          <a:blip r:embed="rId4">
            <a:alphaModFix/>
          </a:blip>
          <a:stretch>
            <a:fillRect/>
          </a:stretch>
        </p:blipFill>
        <p:spPr>
          <a:xfrm>
            <a:off x="2516187" y="1929125"/>
            <a:ext cx="4111625" cy="23174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¿Preguntas?</a:t>
            </a:r>
            <a:endParaRPr sz="4000" b="1">
              <a:solidFill>
                <a:srgbClr val="EAFF6A"/>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76"/>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 sz="4000" b="1">
                <a:solidFill>
                  <a:srgbClr val="EAFF6A"/>
                </a:solidFill>
                <a:latin typeface="DM Sans"/>
                <a:ea typeface="DM Sans"/>
                <a:cs typeface="DM Sans"/>
                <a:sym typeface="DM Sans"/>
              </a:rPr>
              <a:t>Resumen</a:t>
            </a:r>
            <a:r>
              <a:rPr lang="es" sz="4000" b="1">
                <a:solidFill>
                  <a:srgbClr val="DEFC52"/>
                </a:solidFill>
                <a:latin typeface="DM Sans"/>
                <a:ea typeface="DM Sans"/>
                <a:cs typeface="DM Sans"/>
                <a:sym typeface="DM Sans"/>
              </a:rPr>
              <a:t> </a:t>
            </a:r>
            <a:endParaRPr sz="4000" b="1">
              <a:solidFill>
                <a:srgbClr val="DEFC52"/>
              </a:solidFill>
              <a:latin typeface="DM Sans"/>
              <a:ea typeface="DM Sans"/>
              <a:cs typeface="DM Sans"/>
              <a:sym typeface="DM Sans"/>
            </a:endParaRPr>
          </a:p>
          <a:p>
            <a:pPr marL="0" lvl="0" indent="0" algn="ctr" rtl="0">
              <a:lnSpc>
                <a:spcPct val="100000"/>
              </a:lnSpc>
              <a:spcBef>
                <a:spcPts val="0"/>
              </a:spcBef>
              <a:spcAft>
                <a:spcPts val="0"/>
              </a:spcAft>
              <a:buNone/>
            </a:pPr>
            <a:r>
              <a:rPr lang="es" sz="4000" b="1">
                <a:solidFill>
                  <a:schemeClr val="lt1"/>
                </a:solidFill>
                <a:latin typeface="DM Sans"/>
                <a:ea typeface="DM Sans"/>
                <a:cs typeface="DM Sans"/>
                <a:sym typeface="DM Sans"/>
              </a:rPr>
              <a:t>de la parte I</a:t>
            </a:r>
            <a:endParaRPr sz="4000">
              <a:solidFill>
                <a:schemeClr val="lt1"/>
              </a:solidFill>
              <a:latin typeface="DM Sans"/>
              <a:ea typeface="DM Sans"/>
              <a:cs typeface="DM Sans"/>
              <a:sym typeface="DM Sans"/>
            </a:endParaRPr>
          </a:p>
        </p:txBody>
      </p:sp>
      <p:sp>
        <p:nvSpPr>
          <p:cNvPr id="553" name="Google Shape;553;p76"/>
          <p:cNvSpPr txBox="1"/>
          <p:nvPr/>
        </p:nvSpPr>
        <p:spPr>
          <a:xfrm>
            <a:off x="2109143" y="2502363"/>
            <a:ext cx="4925700" cy="7284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Grids. </a:t>
            </a:r>
            <a:endParaRPr sz="1350">
              <a:solidFill>
                <a:schemeClr val="lt1"/>
              </a:solidFill>
              <a:latin typeface="DM Sans"/>
              <a:ea typeface="DM Sans"/>
              <a:cs typeface="DM Sans"/>
              <a:sym typeface="DM Sans"/>
            </a:endParaRPr>
          </a:p>
          <a:p>
            <a:pPr marL="457200" lvl="0" indent="-314325" algn="l" rtl="0">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Nuevos layouts con Grids.</a:t>
            </a:r>
            <a:endParaRPr sz="1350">
              <a:solidFill>
                <a:schemeClr val="lt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77"/>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5000">
                <a:solidFill>
                  <a:srgbClr val="E8E7E3"/>
                </a:solidFill>
              </a:rPr>
              <a:t>🍔</a:t>
            </a:r>
            <a:endParaRPr sz="5000">
              <a:solidFill>
                <a:srgbClr val="E8E7E3"/>
              </a:solidFill>
            </a:endParaRPr>
          </a:p>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Break</a:t>
            </a:r>
            <a:endParaRPr sz="4000" b="1">
              <a:solidFill>
                <a:schemeClr val="lt1"/>
              </a:solidFill>
              <a:latin typeface="DM Sans"/>
              <a:ea typeface="DM Sans"/>
              <a:cs typeface="DM Sans"/>
              <a:sym typeface="DM Sans"/>
            </a:endParaRPr>
          </a:p>
        </p:txBody>
      </p:sp>
      <p:sp>
        <p:nvSpPr>
          <p:cNvPr id="559" name="Google Shape;559;p77"/>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lt1"/>
                </a:solidFill>
                <a:latin typeface="DM Sans"/>
                <a:ea typeface="DM Sans"/>
                <a:cs typeface="DM Sans"/>
                <a:sym typeface="DM Sans"/>
              </a:rPr>
              <a:t>¡30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8"/>
          <p:cNvSpPr txBox="1"/>
          <p:nvPr/>
        </p:nvSpPr>
        <p:spPr>
          <a:xfrm>
            <a:off x="465275"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CLASE N°04 - Parte II</a:t>
            </a:r>
            <a:endParaRPr>
              <a:latin typeface="DM Sans"/>
              <a:ea typeface="DM Sans"/>
              <a:cs typeface="DM Sans"/>
              <a:sym typeface="DM Sans"/>
            </a:endParaRPr>
          </a:p>
        </p:txBody>
      </p:sp>
      <p:sp>
        <p:nvSpPr>
          <p:cNvPr id="565" name="Google Shape;565;p78"/>
          <p:cNvSpPr txBox="1"/>
          <p:nvPr/>
        </p:nvSpPr>
        <p:spPr>
          <a:xfrm>
            <a:off x="465275" y="82227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Glosario</a:t>
            </a:r>
            <a:endParaRPr sz="4000" b="1">
              <a:solidFill>
                <a:schemeClr val="dk1"/>
              </a:solidFill>
              <a:latin typeface="DM Sans"/>
              <a:ea typeface="DM Sans"/>
              <a:cs typeface="DM Sans"/>
              <a:sym typeface="DM Sans"/>
            </a:endParaRPr>
          </a:p>
        </p:txBody>
      </p:sp>
      <p:sp>
        <p:nvSpPr>
          <p:cNvPr id="566" name="Google Shape;566;p78"/>
          <p:cNvSpPr txBox="1"/>
          <p:nvPr/>
        </p:nvSpPr>
        <p:spPr>
          <a:xfrm>
            <a:off x="465275" y="1506325"/>
            <a:ext cx="4046100" cy="134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350" b="1">
                <a:solidFill>
                  <a:schemeClr val="dk1"/>
                </a:solidFill>
                <a:highlight>
                  <a:srgbClr val="EAFF6A"/>
                </a:highlight>
                <a:latin typeface="DM Sans"/>
                <a:ea typeface="DM Sans"/>
                <a:cs typeface="DM Sans"/>
                <a:sym typeface="DM Sans"/>
              </a:rPr>
              <a:t>CSS Grid:</a:t>
            </a:r>
            <a:r>
              <a:rPr lang="es" sz="1350" b="1">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el sistema de maquetación más potente que hay disponible. Se trata de un sistema en 2D que permite definir filas y columnas (a diferencia de, por ejemplo, Flexbox, el cual funciona en una única dimensión). </a:t>
            </a:r>
            <a:endParaRPr sz="1350" b="1">
              <a:solidFill>
                <a:schemeClr val="dk1"/>
              </a:solidFill>
              <a:highlight>
                <a:srgbClr val="EAFF6A"/>
              </a:highlight>
              <a:latin typeface="DM Sans"/>
              <a:ea typeface="DM Sans"/>
              <a:cs typeface="DM Sans"/>
              <a:sym typeface="DM Sans"/>
            </a:endParaRPr>
          </a:p>
        </p:txBody>
      </p:sp>
      <p:sp>
        <p:nvSpPr>
          <p:cNvPr id="567" name="Google Shape;567;p78"/>
          <p:cNvSpPr txBox="1"/>
          <p:nvPr/>
        </p:nvSpPr>
        <p:spPr>
          <a:xfrm>
            <a:off x="4463100" y="1561175"/>
            <a:ext cx="4420800" cy="39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2000"/>
              <a:buFont typeface="Arial"/>
              <a:buNone/>
            </a:pPr>
            <a:endParaRPr sz="1350" b="1">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25"/>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98" name="Google Shape;98;p25"/>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99" name="Google Shape;99;p25"/>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100" name="Google Shape;100;p25"/>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101" name="Google Shape;101;p25"/>
          <p:cNvSpPr txBox="1"/>
          <p:nvPr/>
        </p:nvSpPr>
        <p:spPr>
          <a:xfrm>
            <a:off x="472700" y="468275"/>
            <a:ext cx="23247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Temario</a:t>
            </a:r>
            <a:endParaRPr sz="3000" b="1">
              <a:solidFill>
                <a:srgbClr val="EAFF6A"/>
              </a:solidFill>
              <a:latin typeface="DM Sans"/>
              <a:ea typeface="DM Sans"/>
              <a:cs typeface="DM Sans"/>
              <a:sym typeface="DM Sans"/>
            </a:endParaRPr>
          </a:p>
        </p:txBody>
      </p:sp>
      <p:sp>
        <p:nvSpPr>
          <p:cNvPr id="102" name="Google Shape;102;p25"/>
          <p:cNvSpPr txBox="1"/>
          <p:nvPr/>
        </p:nvSpPr>
        <p:spPr>
          <a:xfrm>
            <a:off x="1320550" y="1479650"/>
            <a:ext cx="19287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 sz="1200">
                <a:solidFill>
                  <a:srgbClr val="999999"/>
                </a:solidFill>
                <a:latin typeface="DM Sans"/>
                <a:ea typeface="DM Sans"/>
                <a:cs typeface="DM Sans"/>
                <a:sym typeface="DM Sans"/>
              </a:rPr>
              <a:t>03 - Parte II</a:t>
            </a:r>
            <a:endParaRPr sz="1600" b="1">
              <a:solidFill>
                <a:srgbClr val="999999"/>
              </a:solidFill>
              <a:latin typeface="DM Sans"/>
              <a:ea typeface="DM Sans"/>
              <a:cs typeface="DM Sans"/>
              <a:sym typeface="DM Sans"/>
            </a:endParaRPr>
          </a:p>
        </p:txBody>
      </p:sp>
      <p:cxnSp>
        <p:nvCxnSpPr>
          <p:cNvPr id="103" name="Google Shape;103;p25"/>
          <p:cNvCxnSpPr/>
          <p:nvPr/>
        </p:nvCxnSpPr>
        <p:spPr>
          <a:xfrm>
            <a:off x="1395275" y="2683775"/>
            <a:ext cx="1778400" cy="0"/>
          </a:xfrm>
          <a:prstGeom prst="straightConnector1">
            <a:avLst/>
          </a:prstGeom>
          <a:noFill/>
          <a:ln w="9525" cap="flat" cmpd="sng">
            <a:solidFill>
              <a:srgbClr val="434343"/>
            </a:solidFill>
            <a:prstDash val="solid"/>
            <a:round/>
            <a:headEnd type="none" w="med" len="med"/>
            <a:tailEnd type="none" w="med" len="med"/>
          </a:ln>
        </p:spPr>
      </p:cxnSp>
      <p:sp>
        <p:nvSpPr>
          <p:cNvPr id="104" name="Google Shape;104;p25"/>
          <p:cNvSpPr txBox="1"/>
          <p:nvPr/>
        </p:nvSpPr>
        <p:spPr>
          <a:xfrm>
            <a:off x="1320125" y="1969975"/>
            <a:ext cx="1928700" cy="4155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s" sz="1500" b="1">
                <a:solidFill>
                  <a:srgbClr val="999999"/>
                </a:solidFill>
                <a:latin typeface="DM Sans"/>
                <a:ea typeface="DM Sans"/>
                <a:cs typeface="DM Sans"/>
                <a:sym typeface="DM Sans"/>
              </a:rPr>
              <a:t>Flexbox</a:t>
            </a:r>
            <a:endParaRPr sz="1500" b="1">
              <a:solidFill>
                <a:srgbClr val="999999"/>
              </a:solidFill>
              <a:latin typeface="DM Sans"/>
              <a:ea typeface="DM Sans"/>
              <a:cs typeface="DM Sans"/>
              <a:sym typeface="DM Sans"/>
            </a:endParaRPr>
          </a:p>
        </p:txBody>
      </p:sp>
      <p:sp>
        <p:nvSpPr>
          <p:cNvPr id="105" name="Google Shape;105;p25"/>
          <p:cNvSpPr txBox="1"/>
          <p:nvPr/>
        </p:nvSpPr>
        <p:spPr>
          <a:xfrm>
            <a:off x="3593075" y="1487775"/>
            <a:ext cx="19287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 sz="1200" b="1">
                <a:solidFill>
                  <a:schemeClr val="lt1"/>
                </a:solidFill>
                <a:latin typeface="DM Sans"/>
                <a:ea typeface="DM Sans"/>
                <a:cs typeface="DM Sans"/>
                <a:sym typeface="DM Sans"/>
              </a:rPr>
              <a:t>04 - Parte I</a:t>
            </a:r>
            <a:endParaRPr sz="1600" b="1">
              <a:solidFill>
                <a:schemeClr val="lt1"/>
              </a:solidFill>
              <a:latin typeface="DM Sans"/>
              <a:ea typeface="DM Sans"/>
              <a:cs typeface="DM Sans"/>
              <a:sym typeface="DM Sans"/>
            </a:endParaRPr>
          </a:p>
        </p:txBody>
      </p:sp>
      <p:cxnSp>
        <p:nvCxnSpPr>
          <p:cNvPr id="106" name="Google Shape;106;p25"/>
          <p:cNvCxnSpPr/>
          <p:nvPr/>
        </p:nvCxnSpPr>
        <p:spPr>
          <a:xfrm>
            <a:off x="3667800" y="2683775"/>
            <a:ext cx="1778400" cy="0"/>
          </a:xfrm>
          <a:prstGeom prst="straightConnector1">
            <a:avLst/>
          </a:prstGeom>
          <a:noFill/>
          <a:ln w="9525" cap="flat" cmpd="sng">
            <a:solidFill>
              <a:srgbClr val="434343"/>
            </a:solidFill>
            <a:prstDash val="solid"/>
            <a:round/>
            <a:headEnd type="none" w="med" len="med"/>
            <a:tailEnd type="none" w="med" len="med"/>
          </a:ln>
        </p:spPr>
      </p:cxnSp>
      <p:sp>
        <p:nvSpPr>
          <p:cNvPr id="107" name="Google Shape;107;p25"/>
          <p:cNvSpPr txBox="1"/>
          <p:nvPr/>
        </p:nvSpPr>
        <p:spPr>
          <a:xfrm>
            <a:off x="3592650" y="1969975"/>
            <a:ext cx="1928700" cy="4155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s" sz="1500" b="1">
                <a:solidFill>
                  <a:srgbClr val="EAFF6A"/>
                </a:solidFill>
                <a:latin typeface="DM Sans"/>
                <a:ea typeface="DM Sans"/>
                <a:cs typeface="DM Sans"/>
                <a:sym typeface="DM Sans"/>
              </a:rPr>
              <a:t> Grids</a:t>
            </a:r>
            <a:endParaRPr sz="1500" b="1">
              <a:solidFill>
                <a:srgbClr val="EAFF6A"/>
              </a:solidFill>
              <a:latin typeface="DM Sans"/>
              <a:ea typeface="DM Sans"/>
              <a:cs typeface="DM Sans"/>
              <a:sym typeface="DM Sans"/>
            </a:endParaRPr>
          </a:p>
        </p:txBody>
      </p:sp>
      <p:sp>
        <p:nvSpPr>
          <p:cNvPr id="108" name="Google Shape;108;p25"/>
          <p:cNvSpPr txBox="1"/>
          <p:nvPr/>
        </p:nvSpPr>
        <p:spPr>
          <a:xfrm>
            <a:off x="5865600" y="1479650"/>
            <a:ext cx="19287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 sz="1200">
                <a:solidFill>
                  <a:srgbClr val="999999"/>
                </a:solidFill>
                <a:latin typeface="DM Sans"/>
                <a:ea typeface="DM Sans"/>
                <a:cs typeface="DM Sans"/>
                <a:sym typeface="DM Sans"/>
              </a:rPr>
              <a:t>04 - Parte II</a:t>
            </a:r>
            <a:endParaRPr sz="1600" b="1">
              <a:solidFill>
                <a:srgbClr val="999999"/>
              </a:solidFill>
              <a:latin typeface="DM Sans"/>
              <a:ea typeface="DM Sans"/>
              <a:cs typeface="DM Sans"/>
              <a:sym typeface="DM Sans"/>
            </a:endParaRPr>
          </a:p>
        </p:txBody>
      </p:sp>
      <p:cxnSp>
        <p:nvCxnSpPr>
          <p:cNvPr id="109" name="Google Shape;109;p25"/>
          <p:cNvCxnSpPr/>
          <p:nvPr/>
        </p:nvCxnSpPr>
        <p:spPr>
          <a:xfrm>
            <a:off x="5940325" y="2683775"/>
            <a:ext cx="1778400" cy="0"/>
          </a:xfrm>
          <a:prstGeom prst="straightConnector1">
            <a:avLst/>
          </a:prstGeom>
          <a:noFill/>
          <a:ln w="9525" cap="flat" cmpd="sng">
            <a:solidFill>
              <a:srgbClr val="434343"/>
            </a:solidFill>
            <a:prstDash val="solid"/>
            <a:round/>
            <a:headEnd type="none" w="med" len="med"/>
            <a:tailEnd type="none" w="med" len="med"/>
          </a:ln>
        </p:spPr>
      </p:cxnSp>
      <p:sp>
        <p:nvSpPr>
          <p:cNvPr id="110" name="Google Shape;110;p25"/>
          <p:cNvSpPr txBox="1"/>
          <p:nvPr/>
        </p:nvSpPr>
        <p:spPr>
          <a:xfrm>
            <a:off x="5865175" y="1969975"/>
            <a:ext cx="1928700" cy="4155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s" sz="1500" b="1">
                <a:solidFill>
                  <a:srgbClr val="999999"/>
                </a:solidFill>
                <a:latin typeface="DM Sans"/>
                <a:ea typeface="DM Sans"/>
                <a:cs typeface="DM Sans"/>
                <a:sym typeface="DM Sans"/>
              </a:rPr>
              <a:t>Grids II</a:t>
            </a:r>
            <a:endParaRPr sz="1500" b="1">
              <a:solidFill>
                <a:srgbClr val="999999"/>
              </a:solidFill>
              <a:latin typeface="DM Sans"/>
              <a:ea typeface="DM Sans"/>
              <a:cs typeface="DM Sans"/>
              <a:sym typeface="DM Sans"/>
            </a:endParaRPr>
          </a:p>
        </p:txBody>
      </p:sp>
      <p:cxnSp>
        <p:nvCxnSpPr>
          <p:cNvPr id="111" name="Google Shape;111;p25"/>
          <p:cNvCxnSpPr/>
          <p:nvPr/>
        </p:nvCxnSpPr>
        <p:spPr>
          <a:xfrm>
            <a:off x="1410700" y="1857075"/>
            <a:ext cx="1778400" cy="0"/>
          </a:xfrm>
          <a:prstGeom prst="straightConnector1">
            <a:avLst/>
          </a:prstGeom>
          <a:noFill/>
          <a:ln w="9525" cap="flat" cmpd="sng">
            <a:solidFill>
              <a:srgbClr val="434343"/>
            </a:solidFill>
            <a:prstDash val="solid"/>
            <a:round/>
            <a:headEnd type="none" w="med" len="med"/>
            <a:tailEnd type="none" w="med" len="med"/>
          </a:ln>
        </p:spPr>
      </p:cxnSp>
      <p:cxnSp>
        <p:nvCxnSpPr>
          <p:cNvPr id="112" name="Google Shape;112;p25"/>
          <p:cNvCxnSpPr/>
          <p:nvPr/>
        </p:nvCxnSpPr>
        <p:spPr>
          <a:xfrm>
            <a:off x="3683225" y="1857075"/>
            <a:ext cx="1778400" cy="0"/>
          </a:xfrm>
          <a:prstGeom prst="straightConnector1">
            <a:avLst/>
          </a:prstGeom>
          <a:noFill/>
          <a:ln w="9525" cap="flat" cmpd="sng">
            <a:solidFill>
              <a:srgbClr val="434343"/>
            </a:solidFill>
            <a:prstDash val="solid"/>
            <a:round/>
            <a:headEnd type="none" w="med" len="med"/>
            <a:tailEnd type="none" w="med" len="med"/>
          </a:ln>
        </p:spPr>
      </p:cxnSp>
      <p:cxnSp>
        <p:nvCxnSpPr>
          <p:cNvPr id="113" name="Google Shape;113;p25"/>
          <p:cNvCxnSpPr/>
          <p:nvPr/>
        </p:nvCxnSpPr>
        <p:spPr>
          <a:xfrm>
            <a:off x="5955750" y="1857075"/>
            <a:ext cx="1778400" cy="0"/>
          </a:xfrm>
          <a:prstGeom prst="straightConnector1">
            <a:avLst/>
          </a:prstGeom>
          <a:noFill/>
          <a:ln w="9525" cap="flat" cmpd="sng">
            <a:solidFill>
              <a:srgbClr val="434343"/>
            </a:solidFill>
            <a:prstDash val="solid"/>
            <a:round/>
            <a:headEnd type="none" w="med" len="med"/>
            <a:tailEnd type="none" w="med" len="med"/>
          </a:ln>
        </p:spPr>
      </p:cxnSp>
      <p:sp>
        <p:nvSpPr>
          <p:cNvPr id="114" name="Google Shape;114;p25"/>
          <p:cNvSpPr txBox="1"/>
          <p:nvPr/>
        </p:nvSpPr>
        <p:spPr>
          <a:xfrm>
            <a:off x="1395275" y="2972375"/>
            <a:ext cx="1793700" cy="867000"/>
          </a:xfrm>
          <a:prstGeom prst="rect">
            <a:avLst/>
          </a:prstGeom>
          <a:noFill/>
          <a:ln>
            <a:noFill/>
          </a:ln>
        </p:spPr>
        <p:txBody>
          <a:bodyPr spcFirstLastPara="1" wrap="square" lIns="91425" tIns="91425" rIns="91425" bIns="91425" anchor="t" anchorCtr="0">
            <a:spAutoFit/>
          </a:bodyPr>
          <a:lstStyle/>
          <a:p>
            <a:pPr marL="457200" lvl="0" indent="-304800" algn="l" rtl="0">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Flexbox</a:t>
            </a:r>
            <a:endParaRPr sz="1200">
              <a:solidFill>
                <a:schemeClr val="lt1"/>
              </a:solidFill>
              <a:latin typeface="DM Sans"/>
              <a:ea typeface="DM Sans"/>
              <a:cs typeface="DM Sans"/>
              <a:sym typeface="DM Sans"/>
            </a:endParaRPr>
          </a:p>
          <a:p>
            <a:pPr marL="457200" lvl="0" indent="-304800" algn="l" rtl="0">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Propiedad de padres e hijos</a:t>
            </a:r>
            <a:endParaRPr sz="1200">
              <a:solidFill>
                <a:schemeClr val="lt1"/>
              </a:solidFill>
              <a:latin typeface="DM Sans"/>
              <a:ea typeface="DM Sans"/>
              <a:cs typeface="DM Sans"/>
              <a:sym typeface="DM Sans"/>
            </a:endParaRPr>
          </a:p>
        </p:txBody>
      </p:sp>
      <p:sp>
        <p:nvSpPr>
          <p:cNvPr id="115" name="Google Shape;115;p25"/>
          <p:cNvSpPr txBox="1"/>
          <p:nvPr/>
        </p:nvSpPr>
        <p:spPr>
          <a:xfrm>
            <a:off x="5955750" y="2972375"/>
            <a:ext cx="1778400" cy="13647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rgbClr val="EA90FF"/>
              </a:buClr>
              <a:buSzPts val="1200"/>
              <a:buFont typeface="DM Sans"/>
              <a:buChar char="✓"/>
            </a:pPr>
            <a:r>
              <a:rPr lang="es" sz="1200">
                <a:solidFill>
                  <a:srgbClr val="FEFEFE"/>
                </a:solidFill>
                <a:latin typeface="DM Sans"/>
                <a:ea typeface="DM Sans"/>
                <a:cs typeface="DM Sans"/>
                <a:sym typeface="DM Sans"/>
              </a:rPr>
              <a:t>Grids Mobile First </a:t>
            </a:r>
            <a:endParaRPr sz="1200">
              <a:solidFill>
                <a:srgbClr val="FEFEFE"/>
              </a:solidFill>
              <a:latin typeface="DM Sans"/>
              <a:ea typeface="DM Sans"/>
              <a:cs typeface="DM Sans"/>
              <a:sym typeface="DM Sans"/>
            </a:endParaRPr>
          </a:p>
          <a:p>
            <a:pPr marL="457200" lvl="0" indent="-304800" algn="l" rtl="0">
              <a:spcBef>
                <a:spcPts val="1000"/>
              </a:spcBef>
              <a:spcAft>
                <a:spcPts val="0"/>
              </a:spcAft>
              <a:buClr>
                <a:srgbClr val="EA90FF"/>
              </a:buClr>
              <a:buSzPts val="1200"/>
              <a:buFont typeface="DM Sans"/>
              <a:buChar char="✓"/>
            </a:pPr>
            <a:r>
              <a:rPr lang="es" sz="1200">
                <a:solidFill>
                  <a:srgbClr val="FEFEFE"/>
                </a:solidFill>
                <a:latin typeface="DM Sans"/>
                <a:ea typeface="DM Sans"/>
                <a:cs typeface="DM Sans"/>
                <a:sym typeface="DM Sans"/>
              </a:rPr>
              <a:t>Media queries</a:t>
            </a:r>
            <a:endParaRPr sz="1200">
              <a:solidFill>
                <a:srgbClr val="FEFEFE"/>
              </a:solidFill>
              <a:latin typeface="DM Sans"/>
              <a:ea typeface="DM Sans"/>
              <a:cs typeface="DM Sans"/>
              <a:sym typeface="DM Sans"/>
            </a:endParaRPr>
          </a:p>
          <a:p>
            <a:pPr marL="457200" lvl="0" indent="-304800" algn="l" rtl="0">
              <a:lnSpc>
                <a:spcPct val="100000"/>
              </a:lnSpc>
              <a:spcBef>
                <a:spcPts val="1000"/>
              </a:spcBef>
              <a:spcAft>
                <a:spcPts val="1000"/>
              </a:spcAft>
              <a:buClr>
                <a:srgbClr val="EA90FF"/>
              </a:buClr>
              <a:buSzPts val="1200"/>
              <a:buFont typeface="DM Sans"/>
              <a:buChar char="✓"/>
            </a:pPr>
            <a:r>
              <a:rPr lang="es" sz="1200">
                <a:solidFill>
                  <a:srgbClr val="FEFEFE"/>
                </a:solidFill>
                <a:latin typeface="DM Sans"/>
                <a:ea typeface="DM Sans"/>
                <a:cs typeface="DM Sans"/>
                <a:sym typeface="DM Sans"/>
              </a:rPr>
              <a:t>Grids+Flex+@Media</a:t>
            </a:r>
            <a:endParaRPr sz="1200">
              <a:solidFill>
                <a:srgbClr val="FEFEFE"/>
              </a:solidFill>
              <a:latin typeface="DM Sans"/>
              <a:ea typeface="DM Sans"/>
              <a:cs typeface="DM Sans"/>
              <a:sym typeface="DM Sans"/>
            </a:endParaRPr>
          </a:p>
        </p:txBody>
      </p:sp>
      <p:sp>
        <p:nvSpPr>
          <p:cNvPr id="116" name="Google Shape;116;p25"/>
          <p:cNvSpPr txBox="1"/>
          <p:nvPr/>
        </p:nvSpPr>
        <p:spPr>
          <a:xfrm>
            <a:off x="3675526" y="2972375"/>
            <a:ext cx="1845900" cy="1180200"/>
          </a:xfrm>
          <a:prstGeom prst="rect">
            <a:avLst/>
          </a:prstGeom>
          <a:noFill/>
          <a:ln>
            <a:noFill/>
          </a:ln>
        </p:spPr>
        <p:txBody>
          <a:bodyPr spcFirstLastPara="1" wrap="square" lIns="91425" tIns="91425" rIns="91425" bIns="91425" anchor="t" anchorCtr="0">
            <a:spAutoFit/>
          </a:bodyPr>
          <a:lstStyle/>
          <a:p>
            <a:pPr marL="457200" lvl="0" indent="-304800" algn="l" rtl="0">
              <a:lnSpc>
                <a:spcPct val="100000"/>
              </a:lnSpc>
              <a:spcBef>
                <a:spcPts val="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r:id="rId5" action="ppaction://hlinksldjump"/>
              </a:rPr>
              <a:t>Grids</a:t>
            </a:r>
            <a:endParaRPr sz="1200">
              <a:solidFill>
                <a:srgbClr val="83AEFB"/>
              </a:solidFill>
              <a:latin typeface="DM Sans"/>
              <a:ea typeface="DM Sans"/>
              <a:cs typeface="DM Sans"/>
              <a:sym typeface="DM Sans"/>
            </a:endParaRPr>
          </a:p>
          <a:p>
            <a:pPr marL="457200" lvl="0" indent="-304800" algn="l" rtl="0">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r:id="rId6" action="ppaction://hlinksldjump"/>
              </a:rPr>
              <a:t>Grids y Flexbox</a:t>
            </a:r>
            <a:endParaRPr sz="1200">
              <a:solidFill>
                <a:srgbClr val="83AEFB"/>
              </a:solidFill>
              <a:latin typeface="DM Sans"/>
              <a:ea typeface="DM Sans"/>
              <a:cs typeface="DM Sans"/>
              <a:sym typeface="DM Sans"/>
            </a:endParaRPr>
          </a:p>
          <a:p>
            <a:pPr marL="457200" lvl="0" indent="-304800" algn="l" rtl="0">
              <a:lnSpc>
                <a:spcPct val="100000"/>
              </a:lnSpc>
              <a:spcBef>
                <a:spcPts val="1000"/>
              </a:spcBef>
              <a:spcAft>
                <a:spcPts val="1000"/>
              </a:spcAft>
              <a:buClr>
                <a:srgbClr val="EAFF6A"/>
              </a:buClr>
              <a:buSzPts val="1200"/>
              <a:buFont typeface="DM Sans"/>
              <a:buChar char="✓"/>
            </a:pPr>
            <a:r>
              <a:rPr lang="es" sz="1200" u="sng">
                <a:solidFill>
                  <a:schemeClr val="hlink"/>
                </a:solidFill>
                <a:latin typeface="DM Sans"/>
                <a:ea typeface="DM Sans"/>
                <a:cs typeface="DM Sans"/>
                <a:sym typeface="DM Sans"/>
                <a:hlinkClick r:id="rId7" action="ppaction://hlinksldjump"/>
              </a:rPr>
              <a:t>Implementar Grids</a:t>
            </a:r>
            <a:endParaRPr sz="1200">
              <a:solidFill>
                <a:srgbClr val="83AEFB"/>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9"/>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Objetivos de la clase</a:t>
            </a:r>
            <a:endParaRPr sz="3000" b="1">
              <a:solidFill>
                <a:srgbClr val="EAFF6A"/>
              </a:solidFill>
              <a:latin typeface="DM Sans"/>
              <a:ea typeface="DM Sans"/>
              <a:cs typeface="DM Sans"/>
              <a:sym typeface="DM Sans"/>
            </a:endParaRPr>
          </a:p>
        </p:txBody>
      </p:sp>
      <p:pic>
        <p:nvPicPr>
          <p:cNvPr id="573" name="Google Shape;573;p79"/>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574" name="Google Shape;574;p79"/>
          <p:cNvSpPr txBox="1"/>
          <p:nvPr/>
        </p:nvSpPr>
        <p:spPr>
          <a:xfrm>
            <a:off x="2690561" y="1451613"/>
            <a:ext cx="4281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lt1"/>
                </a:solidFill>
                <a:latin typeface="DM Sans"/>
                <a:ea typeface="DM Sans"/>
                <a:cs typeface="DM Sans"/>
                <a:sym typeface="DM Sans"/>
              </a:rPr>
              <a:t>Conocer </a:t>
            </a:r>
            <a:r>
              <a:rPr lang="es" sz="1350">
                <a:solidFill>
                  <a:schemeClr val="lt1"/>
                </a:solidFill>
                <a:latin typeface="DM Sans"/>
                <a:ea typeface="DM Sans"/>
                <a:cs typeface="DM Sans"/>
                <a:sym typeface="DM Sans"/>
              </a:rPr>
              <a:t>qué es un Diseño Responsive</a:t>
            </a:r>
            <a:endParaRPr sz="1350">
              <a:solidFill>
                <a:schemeClr val="lt1"/>
              </a:solidFill>
              <a:latin typeface="DM Sans"/>
              <a:ea typeface="DM Sans"/>
              <a:cs typeface="DM Sans"/>
              <a:sym typeface="DM Sans"/>
            </a:endParaRPr>
          </a:p>
        </p:txBody>
      </p:sp>
      <p:pic>
        <p:nvPicPr>
          <p:cNvPr id="575" name="Google Shape;575;p79"/>
          <p:cNvPicPr preferRelativeResize="0"/>
          <p:nvPr/>
        </p:nvPicPr>
        <p:blipFill>
          <a:blip r:embed="rId3">
            <a:alphaModFix/>
          </a:blip>
          <a:stretch>
            <a:fillRect/>
          </a:stretch>
        </p:blipFill>
        <p:spPr>
          <a:xfrm>
            <a:off x="2172138" y="2277625"/>
            <a:ext cx="196975" cy="196975"/>
          </a:xfrm>
          <a:prstGeom prst="rect">
            <a:avLst/>
          </a:prstGeom>
          <a:noFill/>
          <a:ln>
            <a:noFill/>
          </a:ln>
        </p:spPr>
      </p:pic>
      <p:sp>
        <p:nvSpPr>
          <p:cNvPr id="576" name="Google Shape;576;p79"/>
          <p:cNvSpPr txBox="1"/>
          <p:nvPr/>
        </p:nvSpPr>
        <p:spPr>
          <a:xfrm>
            <a:off x="2690561" y="2181913"/>
            <a:ext cx="4281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lt1"/>
                </a:solidFill>
                <a:latin typeface="DM Sans"/>
                <a:ea typeface="DM Sans"/>
                <a:cs typeface="DM Sans"/>
                <a:sym typeface="DM Sans"/>
              </a:rPr>
              <a:t>Conocer </a:t>
            </a:r>
            <a:r>
              <a:rPr lang="es" sz="1350">
                <a:solidFill>
                  <a:schemeClr val="lt1"/>
                </a:solidFill>
                <a:latin typeface="DM Sans"/>
                <a:ea typeface="DM Sans"/>
                <a:cs typeface="DM Sans"/>
                <a:sym typeface="DM Sans"/>
              </a:rPr>
              <a:t>qué es un Diseño Mobile First</a:t>
            </a:r>
            <a:endParaRPr sz="1350">
              <a:solidFill>
                <a:schemeClr val="lt1"/>
              </a:solidFill>
              <a:latin typeface="DM Sans"/>
              <a:ea typeface="DM Sans"/>
              <a:cs typeface="DM Sans"/>
              <a:sym typeface="DM Sans"/>
            </a:endParaRPr>
          </a:p>
        </p:txBody>
      </p:sp>
      <p:pic>
        <p:nvPicPr>
          <p:cNvPr id="577" name="Google Shape;577;p79"/>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578" name="Google Shape;578;p79"/>
          <p:cNvSpPr txBox="1"/>
          <p:nvPr/>
        </p:nvSpPr>
        <p:spPr>
          <a:xfrm>
            <a:off x="2690561" y="3687663"/>
            <a:ext cx="4281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lt1"/>
                </a:solidFill>
                <a:latin typeface="DM Sans"/>
                <a:ea typeface="DM Sans"/>
                <a:cs typeface="DM Sans"/>
                <a:sym typeface="DM Sans"/>
              </a:rPr>
              <a:t>Generar</a:t>
            </a:r>
            <a:r>
              <a:rPr lang="es" sz="1350">
                <a:solidFill>
                  <a:schemeClr val="lt1"/>
                </a:solidFill>
                <a:latin typeface="DM Sans"/>
                <a:ea typeface="DM Sans"/>
                <a:cs typeface="DM Sans"/>
                <a:sym typeface="DM Sans"/>
              </a:rPr>
              <a:t> diseños utilizando Grids y Flexbox</a:t>
            </a:r>
            <a:endParaRPr sz="1350">
              <a:solidFill>
                <a:schemeClr val="lt1"/>
              </a:solidFill>
              <a:latin typeface="DM Sans"/>
              <a:ea typeface="DM Sans"/>
              <a:cs typeface="DM Sans"/>
              <a:sym typeface="DM Sans"/>
            </a:endParaRPr>
          </a:p>
        </p:txBody>
      </p:sp>
      <p:cxnSp>
        <p:nvCxnSpPr>
          <p:cNvPr id="579" name="Google Shape;579;p79"/>
          <p:cNvCxnSpPr>
            <a:stCxn id="573" idx="2"/>
            <a:endCxn id="575" idx="0"/>
          </p:cNvCxnSpPr>
          <p:nvPr/>
        </p:nvCxnSpPr>
        <p:spPr>
          <a:xfrm rot="-5400000" flipH="1">
            <a:off x="2003625" y="2009587"/>
            <a:ext cx="535200" cy="600"/>
          </a:xfrm>
          <a:prstGeom prst="bentConnector3">
            <a:avLst>
              <a:gd name="adj1" fmla="val 50013"/>
            </a:avLst>
          </a:prstGeom>
          <a:noFill/>
          <a:ln w="9525" cap="flat" cmpd="sng">
            <a:solidFill>
              <a:srgbClr val="EAFF6A"/>
            </a:solidFill>
            <a:prstDash val="solid"/>
            <a:round/>
            <a:headEnd type="none" w="med" len="med"/>
            <a:tailEnd type="none" w="med" len="med"/>
          </a:ln>
        </p:spPr>
      </p:cxnSp>
      <p:cxnSp>
        <p:nvCxnSpPr>
          <p:cNvPr id="580" name="Google Shape;580;p79"/>
          <p:cNvCxnSpPr>
            <a:stCxn id="575" idx="2"/>
            <a:endCxn id="577" idx="0"/>
          </p:cNvCxnSpPr>
          <p:nvPr/>
        </p:nvCxnSpPr>
        <p:spPr>
          <a:xfrm rot="-5400000" flipH="1">
            <a:off x="2003325" y="2741900"/>
            <a:ext cx="535200" cy="600"/>
          </a:xfrm>
          <a:prstGeom prst="bentConnector3">
            <a:avLst>
              <a:gd name="adj1" fmla="val 50013"/>
            </a:avLst>
          </a:prstGeom>
          <a:noFill/>
          <a:ln w="9525" cap="flat" cmpd="sng">
            <a:solidFill>
              <a:srgbClr val="EAFF6A"/>
            </a:solidFill>
            <a:prstDash val="solid"/>
            <a:round/>
            <a:headEnd type="none" w="med" len="med"/>
            <a:tailEnd type="none" w="med" len="med"/>
          </a:ln>
        </p:spPr>
      </p:cxnSp>
      <p:sp>
        <p:nvSpPr>
          <p:cNvPr id="581" name="Google Shape;581;p79"/>
          <p:cNvSpPr txBox="1"/>
          <p:nvPr/>
        </p:nvSpPr>
        <p:spPr>
          <a:xfrm>
            <a:off x="2690561" y="2934788"/>
            <a:ext cx="4281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lt1"/>
                </a:solidFill>
                <a:latin typeface="DM Sans"/>
                <a:ea typeface="DM Sans"/>
                <a:cs typeface="DM Sans"/>
                <a:sym typeface="DM Sans"/>
              </a:rPr>
              <a:t>Aplicar</a:t>
            </a:r>
            <a:r>
              <a:rPr lang="es" sz="1350">
                <a:solidFill>
                  <a:schemeClr val="lt1"/>
                </a:solidFill>
                <a:latin typeface="DM Sans"/>
                <a:ea typeface="DM Sans"/>
                <a:cs typeface="DM Sans"/>
                <a:sym typeface="DM Sans"/>
              </a:rPr>
              <a:t> Media Queries</a:t>
            </a:r>
            <a:endParaRPr sz="1350">
              <a:solidFill>
                <a:schemeClr val="lt1"/>
              </a:solidFill>
              <a:latin typeface="DM Sans"/>
              <a:ea typeface="DM Sans"/>
              <a:cs typeface="DM Sans"/>
              <a:sym typeface="DM Sans"/>
            </a:endParaRPr>
          </a:p>
        </p:txBody>
      </p:sp>
      <p:pic>
        <p:nvPicPr>
          <p:cNvPr id="582" name="Google Shape;582;p79"/>
          <p:cNvPicPr preferRelativeResize="0"/>
          <p:nvPr/>
        </p:nvPicPr>
        <p:blipFill>
          <a:blip r:embed="rId3">
            <a:alphaModFix/>
          </a:blip>
          <a:stretch>
            <a:fillRect/>
          </a:stretch>
        </p:blipFill>
        <p:spPr>
          <a:xfrm>
            <a:off x="2172738" y="3785388"/>
            <a:ext cx="196975" cy="196975"/>
          </a:xfrm>
          <a:prstGeom prst="rect">
            <a:avLst/>
          </a:prstGeom>
          <a:noFill/>
          <a:ln>
            <a:noFill/>
          </a:ln>
        </p:spPr>
      </p:pic>
      <p:cxnSp>
        <p:nvCxnSpPr>
          <p:cNvPr id="583" name="Google Shape;583;p79"/>
          <p:cNvCxnSpPr/>
          <p:nvPr/>
        </p:nvCxnSpPr>
        <p:spPr>
          <a:xfrm rot="-5400000" flipH="1">
            <a:off x="2003025" y="3495850"/>
            <a:ext cx="535200" cy="600"/>
          </a:xfrm>
          <a:prstGeom prst="bentConnector3">
            <a:avLst>
              <a:gd name="adj1" fmla="val 50013"/>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pic>
        <p:nvPicPr>
          <p:cNvPr id="588" name="Google Shape;588;p80"/>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589" name="Google Shape;589;p80"/>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590" name="Google Shape;590;p80"/>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591" name="Google Shape;591;p80"/>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592" name="Google Shape;592;p80"/>
          <p:cNvSpPr txBox="1"/>
          <p:nvPr/>
        </p:nvSpPr>
        <p:spPr>
          <a:xfrm>
            <a:off x="472700" y="468275"/>
            <a:ext cx="23247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Temario</a:t>
            </a:r>
            <a:endParaRPr sz="3000" b="1">
              <a:solidFill>
                <a:srgbClr val="EAFF6A"/>
              </a:solidFill>
              <a:latin typeface="DM Sans"/>
              <a:ea typeface="DM Sans"/>
              <a:cs typeface="DM Sans"/>
              <a:sym typeface="DM Sans"/>
            </a:endParaRPr>
          </a:p>
        </p:txBody>
      </p:sp>
      <p:sp>
        <p:nvSpPr>
          <p:cNvPr id="593" name="Google Shape;593;p80"/>
          <p:cNvSpPr txBox="1"/>
          <p:nvPr/>
        </p:nvSpPr>
        <p:spPr>
          <a:xfrm>
            <a:off x="1320550" y="1479650"/>
            <a:ext cx="19287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 sz="1200">
                <a:solidFill>
                  <a:srgbClr val="999999"/>
                </a:solidFill>
                <a:latin typeface="DM Sans"/>
                <a:ea typeface="DM Sans"/>
                <a:cs typeface="DM Sans"/>
                <a:sym typeface="DM Sans"/>
              </a:rPr>
              <a:t>04 - Parte I</a:t>
            </a:r>
            <a:endParaRPr sz="1600" b="1">
              <a:solidFill>
                <a:srgbClr val="999999"/>
              </a:solidFill>
              <a:latin typeface="DM Sans"/>
              <a:ea typeface="DM Sans"/>
              <a:cs typeface="DM Sans"/>
              <a:sym typeface="DM Sans"/>
            </a:endParaRPr>
          </a:p>
        </p:txBody>
      </p:sp>
      <p:cxnSp>
        <p:nvCxnSpPr>
          <p:cNvPr id="594" name="Google Shape;594;p80"/>
          <p:cNvCxnSpPr/>
          <p:nvPr/>
        </p:nvCxnSpPr>
        <p:spPr>
          <a:xfrm>
            <a:off x="1395275" y="2683775"/>
            <a:ext cx="1778400" cy="0"/>
          </a:xfrm>
          <a:prstGeom prst="straightConnector1">
            <a:avLst/>
          </a:prstGeom>
          <a:noFill/>
          <a:ln w="9525" cap="flat" cmpd="sng">
            <a:solidFill>
              <a:srgbClr val="434343"/>
            </a:solidFill>
            <a:prstDash val="solid"/>
            <a:round/>
            <a:headEnd type="none" w="med" len="med"/>
            <a:tailEnd type="none" w="med" len="med"/>
          </a:ln>
        </p:spPr>
      </p:cxnSp>
      <p:sp>
        <p:nvSpPr>
          <p:cNvPr id="595" name="Google Shape;595;p80"/>
          <p:cNvSpPr txBox="1"/>
          <p:nvPr/>
        </p:nvSpPr>
        <p:spPr>
          <a:xfrm>
            <a:off x="1320125" y="1969975"/>
            <a:ext cx="1928700" cy="4155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s" sz="1500" b="1">
                <a:solidFill>
                  <a:srgbClr val="999999"/>
                </a:solidFill>
                <a:latin typeface="DM Sans"/>
                <a:ea typeface="DM Sans"/>
                <a:cs typeface="DM Sans"/>
                <a:sym typeface="DM Sans"/>
              </a:rPr>
              <a:t>Grids</a:t>
            </a:r>
            <a:endParaRPr sz="1500" b="1">
              <a:solidFill>
                <a:srgbClr val="999999"/>
              </a:solidFill>
              <a:latin typeface="DM Sans"/>
              <a:ea typeface="DM Sans"/>
              <a:cs typeface="DM Sans"/>
              <a:sym typeface="DM Sans"/>
            </a:endParaRPr>
          </a:p>
        </p:txBody>
      </p:sp>
      <p:sp>
        <p:nvSpPr>
          <p:cNvPr id="596" name="Google Shape;596;p80"/>
          <p:cNvSpPr txBox="1"/>
          <p:nvPr/>
        </p:nvSpPr>
        <p:spPr>
          <a:xfrm>
            <a:off x="3593075" y="1487775"/>
            <a:ext cx="19287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 sz="1200" b="1">
                <a:solidFill>
                  <a:schemeClr val="lt1"/>
                </a:solidFill>
                <a:latin typeface="DM Sans"/>
                <a:ea typeface="DM Sans"/>
                <a:cs typeface="DM Sans"/>
                <a:sym typeface="DM Sans"/>
              </a:rPr>
              <a:t>04 - Parte II</a:t>
            </a:r>
            <a:endParaRPr sz="1600" b="1">
              <a:solidFill>
                <a:schemeClr val="lt1"/>
              </a:solidFill>
              <a:latin typeface="DM Sans"/>
              <a:ea typeface="DM Sans"/>
              <a:cs typeface="DM Sans"/>
              <a:sym typeface="DM Sans"/>
            </a:endParaRPr>
          </a:p>
        </p:txBody>
      </p:sp>
      <p:cxnSp>
        <p:nvCxnSpPr>
          <p:cNvPr id="597" name="Google Shape;597;p80"/>
          <p:cNvCxnSpPr/>
          <p:nvPr/>
        </p:nvCxnSpPr>
        <p:spPr>
          <a:xfrm>
            <a:off x="3667800" y="2683775"/>
            <a:ext cx="1778400" cy="0"/>
          </a:xfrm>
          <a:prstGeom prst="straightConnector1">
            <a:avLst/>
          </a:prstGeom>
          <a:noFill/>
          <a:ln w="9525" cap="flat" cmpd="sng">
            <a:solidFill>
              <a:srgbClr val="434343"/>
            </a:solidFill>
            <a:prstDash val="solid"/>
            <a:round/>
            <a:headEnd type="none" w="med" len="med"/>
            <a:tailEnd type="none" w="med" len="med"/>
          </a:ln>
        </p:spPr>
      </p:cxnSp>
      <p:sp>
        <p:nvSpPr>
          <p:cNvPr id="598" name="Google Shape;598;p80"/>
          <p:cNvSpPr txBox="1"/>
          <p:nvPr/>
        </p:nvSpPr>
        <p:spPr>
          <a:xfrm>
            <a:off x="3592650" y="1969975"/>
            <a:ext cx="1928700" cy="4155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s" sz="1500" b="1">
                <a:solidFill>
                  <a:srgbClr val="EAFF6A"/>
                </a:solidFill>
                <a:latin typeface="DM Sans"/>
                <a:ea typeface="DM Sans"/>
                <a:cs typeface="DM Sans"/>
                <a:sym typeface="DM Sans"/>
              </a:rPr>
              <a:t>Grids II</a:t>
            </a:r>
            <a:endParaRPr sz="1500" b="1">
              <a:solidFill>
                <a:srgbClr val="EAFF6A"/>
              </a:solidFill>
              <a:latin typeface="DM Sans"/>
              <a:ea typeface="DM Sans"/>
              <a:cs typeface="DM Sans"/>
              <a:sym typeface="DM Sans"/>
            </a:endParaRPr>
          </a:p>
        </p:txBody>
      </p:sp>
      <p:sp>
        <p:nvSpPr>
          <p:cNvPr id="599" name="Google Shape;599;p80"/>
          <p:cNvSpPr txBox="1"/>
          <p:nvPr/>
        </p:nvSpPr>
        <p:spPr>
          <a:xfrm>
            <a:off x="5865600" y="1479650"/>
            <a:ext cx="19287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 sz="1200">
                <a:solidFill>
                  <a:srgbClr val="999999"/>
                </a:solidFill>
                <a:latin typeface="DM Sans"/>
                <a:ea typeface="DM Sans"/>
                <a:cs typeface="DM Sans"/>
                <a:sym typeface="DM Sans"/>
              </a:rPr>
              <a:t>05 - Parte I</a:t>
            </a:r>
            <a:endParaRPr sz="1600" b="1">
              <a:solidFill>
                <a:srgbClr val="999999"/>
              </a:solidFill>
              <a:latin typeface="DM Sans"/>
              <a:ea typeface="DM Sans"/>
              <a:cs typeface="DM Sans"/>
              <a:sym typeface="DM Sans"/>
            </a:endParaRPr>
          </a:p>
        </p:txBody>
      </p:sp>
      <p:cxnSp>
        <p:nvCxnSpPr>
          <p:cNvPr id="600" name="Google Shape;600;p80"/>
          <p:cNvCxnSpPr/>
          <p:nvPr/>
        </p:nvCxnSpPr>
        <p:spPr>
          <a:xfrm>
            <a:off x="5940325" y="2683775"/>
            <a:ext cx="1778400" cy="0"/>
          </a:xfrm>
          <a:prstGeom prst="straightConnector1">
            <a:avLst/>
          </a:prstGeom>
          <a:noFill/>
          <a:ln w="9525" cap="flat" cmpd="sng">
            <a:solidFill>
              <a:srgbClr val="434343"/>
            </a:solidFill>
            <a:prstDash val="solid"/>
            <a:round/>
            <a:headEnd type="none" w="med" len="med"/>
            <a:tailEnd type="none" w="med" len="med"/>
          </a:ln>
        </p:spPr>
      </p:cxnSp>
      <p:sp>
        <p:nvSpPr>
          <p:cNvPr id="601" name="Google Shape;601;p80"/>
          <p:cNvSpPr txBox="1"/>
          <p:nvPr/>
        </p:nvSpPr>
        <p:spPr>
          <a:xfrm>
            <a:off x="5865600" y="1932075"/>
            <a:ext cx="1958700" cy="8772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s" sz="1500" b="1">
                <a:solidFill>
                  <a:srgbClr val="999999"/>
                </a:solidFill>
                <a:latin typeface="DM Sans"/>
                <a:ea typeface="DM Sans"/>
                <a:cs typeface="DM Sans"/>
                <a:sym typeface="DM Sans"/>
              </a:rPr>
              <a:t>Animaciones, transformaciones y transiciones.</a:t>
            </a:r>
            <a:endParaRPr sz="1500" b="1">
              <a:solidFill>
                <a:srgbClr val="999999"/>
              </a:solidFill>
              <a:latin typeface="DM Sans"/>
              <a:ea typeface="DM Sans"/>
              <a:cs typeface="DM Sans"/>
              <a:sym typeface="DM Sans"/>
            </a:endParaRPr>
          </a:p>
        </p:txBody>
      </p:sp>
      <p:cxnSp>
        <p:nvCxnSpPr>
          <p:cNvPr id="602" name="Google Shape;602;p80"/>
          <p:cNvCxnSpPr/>
          <p:nvPr/>
        </p:nvCxnSpPr>
        <p:spPr>
          <a:xfrm>
            <a:off x="1410700" y="1857075"/>
            <a:ext cx="1778400" cy="0"/>
          </a:xfrm>
          <a:prstGeom prst="straightConnector1">
            <a:avLst/>
          </a:prstGeom>
          <a:noFill/>
          <a:ln w="9525" cap="flat" cmpd="sng">
            <a:solidFill>
              <a:srgbClr val="434343"/>
            </a:solidFill>
            <a:prstDash val="solid"/>
            <a:round/>
            <a:headEnd type="none" w="med" len="med"/>
            <a:tailEnd type="none" w="med" len="med"/>
          </a:ln>
        </p:spPr>
      </p:cxnSp>
      <p:cxnSp>
        <p:nvCxnSpPr>
          <p:cNvPr id="603" name="Google Shape;603;p80"/>
          <p:cNvCxnSpPr/>
          <p:nvPr/>
        </p:nvCxnSpPr>
        <p:spPr>
          <a:xfrm>
            <a:off x="3683225" y="1857075"/>
            <a:ext cx="1778400" cy="0"/>
          </a:xfrm>
          <a:prstGeom prst="straightConnector1">
            <a:avLst/>
          </a:prstGeom>
          <a:noFill/>
          <a:ln w="9525" cap="flat" cmpd="sng">
            <a:solidFill>
              <a:srgbClr val="434343"/>
            </a:solidFill>
            <a:prstDash val="solid"/>
            <a:round/>
            <a:headEnd type="none" w="med" len="med"/>
            <a:tailEnd type="none" w="med" len="med"/>
          </a:ln>
        </p:spPr>
      </p:cxnSp>
      <p:cxnSp>
        <p:nvCxnSpPr>
          <p:cNvPr id="604" name="Google Shape;604;p80"/>
          <p:cNvCxnSpPr/>
          <p:nvPr/>
        </p:nvCxnSpPr>
        <p:spPr>
          <a:xfrm>
            <a:off x="5955750" y="1857075"/>
            <a:ext cx="1778400" cy="0"/>
          </a:xfrm>
          <a:prstGeom prst="straightConnector1">
            <a:avLst/>
          </a:prstGeom>
          <a:noFill/>
          <a:ln w="9525" cap="flat" cmpd="sng">
            <a:solidFill>
              <a:srgbClr val="434343"/>
            </a:solidFill>
            <a:prstDash val="solid"/>
            <a:round/>
            <a:headEnd type="none" w="med" len="med"/>
            <a:tailEnd type="none" w="med" len="med"/>
          </a:ln>
        </p:spPr>
      </p:cxnSp>
      <p:sp>
        <p:nvSpPr>
          <p:cNvPr id="605" name="Google Shape;605;p80"/>
          <p:cNvSpPr txBox="1"/>
          <p:nvPr/>
        </p:nvSpPr>
        <p:spPr>
          <a:xfrm>
            <a:off x="1395275" y="2972375"/>
            <a:ext cx="1778400" cy="11802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Grids </a:t>
            </a:r>
            <a:endParaRPr sz="1100" b="1">
              <a:solidFill>
                <a:schemeClr val="dk1"/>
              </a:solidFill>
              <a:latin typeface="DM Sans"/>
              <a:ea typeface="DM Sans"/>
              <a:cs typeface="DM Sans"/>
              <a:sym typeface="DM Sans"/>
            </a:endParaRPr>
          </a:p>
          <a:p>
            <a:pPr marL="457200" lvl="0" indent="-304800" algn="l" rtl="0">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Grids y Flexbox</a:t>
            </a:r>
            <a:endParaRPr sz="1200">
              <a:solidFill>
                <a:schemeClr val="lt1"/>
              </a:solidFill>
              <a:latin typeface="DM Sans"/>
              <a:ea typeface="DM Sans"/>
              <a:cs typeface="DM Sans"/>
              <a:sym typeface="DM Sans"/>
            </a:endParaRPr>
          </a:p>
          <a:p>
            <a:pPr marL="457200" lvl="0" indent="-304800" algn="l" rtl="0">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Implementar Grids</a:t>
            </a:r>
            <a:endParaRPr sz="1200">
              <a:solidFill>
                <a:schemeClr val="lt1"/>
              </a:solidFill>
              <a:latin typeface="DM Sans"/>
              <a:ea typeface="DM Sans"/>
              <a:cs typeface="DM Sans"/>
              <a:sym typeface="DM Sans"/>
            </a:endParaRPr>
          </a:p>
        </p:txBody>
      </p:sp>
      <p:sp>
        <p:nvSpPr>
          <p:cNvPr id="606" name="Google Shape;606;p80"/>
          <p:cNvSpPr txBox="1"/>
          <p:nvPr/>
        </p:nvSpPr>
        <p:spPr>
          <a:xfrm>
            <a:off x="5865150" y="2972375"/>
            <a:ext cx="1958700" cy="1308300"/>
          </a:xfrm>
          <a:prstGeom prst="rect">
            <a:avLst/>
          </a:prstGeom>
          <a:noFill/>
          <a:ln>
            <a:noFill/>
          </a:ln>
        </p:spPr>
        <p:txBody>
          <a:bodyPr spcFirstLastPara="1" wrap="square" lIns="91425" tIns="91425" rIns="91425" bIns="91425" anchor="t" anchorCtr="0">
            <a:spAutoFit/>
          </a:bodyPr>
          <a:lstStyle/>
          <a:p>
            <a:pPr marL="457200" lvl="0" indent="-304800" algn="l" rtl="0">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Gradientes </a:t>
            </a:r>
            <a:endParaRPr sz="1200">
              <a:solidFill>
                <a:schemeClr val="lt1"/>
              </a:solidFill>
              <a:latin typeface="DM Sans"/>
              <a:ea typeface="DM Sans"/>
              <a:cs typeface="DM Sans"/>
              <a:sym typeface="DM Sans"/>
            </a:endParaRPr>
          </a:p>
          <a:p>
            <a:pPr marL="457200" lvl="0" indent="-304800" algn="l" rtl="0">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Transformaciones</a:t>
            </a:r>
            <a:endParaRPr sz="1200">
              <a:solidFill>
                <a:schemeClr val="lt1"/>
              </a:solidFill>
              <a:latin typeface="DM Sans"/>
              <a:ea typeface="DM Sans"/>
              <a:cs typeface="DM Sans"/>
              <a:sym typeface="DM Sans"/>
            </a:endParaRPr>
          </a:p>
          <a:p>
            <a:pPr marL="457200" lvl="0" indent="-304800" algn="l" rtl="0">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Transiciones</a:t>
            </a:r>
            <a:endParaRPr sz="1200">
              <a:solidFill>
                <a:schemeClr val="lt1"/>
              </a:solidFill>
              <a:latin typeface="DM Sans"/>
              <a:ea typeface="DM Sans"/>
              <a:cs typeface="DM Sans"/>
              <a:sym typeface="DM Sans"/>
            </a:endParaRPr>
          </a:p>
          <a:p>
            <a:pPr marL="457200" lvl="0" indent="-304800" algn="l" rtl="0">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Animaciones</a:t>
            </a:r>
            <a:endParaRPr sz="1200">
              <a:solidFill>
                <a:schemeClr val="lt1"/>
              </a:solidFill>
              <a:latin typeface="DM Sans"/>
              <a:ea typeface="DM Sans"/>
              <a:cs typeface="DM Sans"/>
              <a:sym typeface="DM Sans"/>
            </a:endParaRPr>
          </a:p>
        </p:txBody>
      </p:sp>
      <p:sp>
        <p:nvSpPr>
          <p:cNvPr id="607" name="Google Shape;607;p80"/>
          <p:cNvSpPr txBox="1"/>
          <p:nvPr/>
        </p:nvSpPr>
        <p:spPr>
          <a:xfrm>
            <a:off x="3608062" y="2815925"/>
            <a:ext cx="1928700" cy="1493100"/>
          </a:xfrm>
          <a:prstGeom prst="rect">
            <a:avLst/>
          </a:prstGeom>
          <a:noFill/>
          <a:ln>
            <a:noFill/>
          </a:ln>
        </p:spPr>
        <p:txBody>
          <a:bodyPr spcFirstLastPara="1" wrap="square" lIns="91425" tIns="91425" rIns="91425" bIns="91425" anchor="t" anchorCtr="0">
            <a:spAutoFit/>
          </a:bodyPr>
          <a:lstStyle/>
          <a:p>
            <a:pPr marL="457200" lvl="0" indent="-304800" algn="l" rtl="0">
              <a:lnSpc>
                <a:spcPct val="100000"/>
              </a:lnSpc>
              <a:spcBef>
                <a:spcPts val="0"/>
              </a:spcBef>
              <a:spcAft>
                <a:spcPts val="0"/>
              </a:spcAft>
              <a:buClr>
                <a:schemeClr val="accent6"/>
              </a:buClr>
              <a:buSzPts val="1200"/>
              <a:buFont typeface="DM Sans"/>
              <a:buChar char="✓"/>
            </a:pPr>
            <a:r>
              <a:rPr lang="es" sz="1200" u="sng">
                <a:solidFill>
                  <a:srgbClr val="83AEFB"/>
                </a:solid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Diseño responsive</a:t>
            </a:r>
            <a:endParaRPr sz="1200">
              <a:solidFill>
                <a:srgbClr val="83AEFB"/>
              </a:solidFill>
              <a:latin typeface="DM Sans"/>
              <a:ea typeface="DM Sans"/>
              <a:cs typeface="DM Sans"/>
              <a:sym typeface="DM Sans"/>
            </a:endParaRPr>
          </a:p>
          <a:p>
            <a:pPr marL="457200" lvl="0" indent="-304800" algn="l" rtl="0">
              <a:lnSpc>
                <a:spcPct val="100000"/>
              </a:lnSpc>
              <a:spcBef>
                <a:spcPts val="1000"/>
              </a:spcBef>
              <a:spcAft>
                <a:spcPts val="0"/>
              </a:spcAft>
              <a:buClr>
                <a:schemeClr val="accent6"/>
              </a:buClr>
              <a:buSzPts val="1200"/>
              <a:buFont typeface="DM Sans"/>
              <a:buChar char="✓"/>
            </a:pPr>
            <a:r>
              <a:rPr lang="es" sz="1200" u="sng">
                <a:solidFill>
                  <a:srgbClr val="83AEFB"/>
                </a:solidFill>
                <a:latin typeface="DM Sans"/>
                <a:ea typeface="DM Sans"/>
                <a:cs typeface="DM Sans"/>
                <a:sym typeface="DM Sans"/>
                <a:hlinkClick r:id="rId6" action="ppaction://hlinksldjump">
                  <a:extLst>
                    <a:ext uri="{A12FA001-AC4F-418D-AE19-62706E023703}">
                      <ahyp:hlinkClr xmlns:ahyp="http://schemas.microsoft.com/office/drawing/2018/hyperlinkcolor" val="tx"/>
                    </a:ext>
                  </a:extLst>
                </a:hlinkClick>
              </a:rPr>
              <a:t>Media queries</a:t>
            </a:r>
            <a:endParaRPr sz="1200">
              <a:solidFill>
                <a:srgbClr val="83AEFB"/>
              </a:solidFill>
              <a:latin typeface="DM Sans"/>
              <a:ea typeface="DM Sans"/>
              <a:cs typeface="DM Sans"/>
              <a:sym typeface="DM Sans"/>
            </a:endParaRPr>
          </a:p>
          <a:p>
            <a:pPr marL="457200" lvl="0" indent="-304800" algn="l" rtl="0">
              <a:lnSpc>
                <a:spcPct val="100000"/>
              </a:lnSpc>
              <a:spcBef>
                <a:spcPts val="1000"/>
              </a:spcBef>
              <a:spcAft>
                <a:spcPts val="0"/>
              </a:spcAft>
              <a:buClr>
                <a:schemeClr val="accent6"/>
              </a:buClr>
              <a:buSzPts val="1200"/>
              <a:buFont typeface="DM Sans"/>
              <a:buChar char="✓"/>
            </a:pPr>
            <a:r>
              <a:rPr lang="es" sz="1200" u="sng">
                <a:solidFill>
                  <a:srgbClr val="83AEFB"/>
                </a:solidFill>
                <a:latin typeface="DM Sans"/>
                <a:ea typeface="DM Sans"/>
                <a:cs typeface="DM Sans"/>
                <a:sym typeface="DM Sans"/>
                <a:hlinkClick r:id="rId7" action="ppaction://hlinksldjump">
                  <a:extLst>
                    <a:ext uri="{A12FA001-AC4F-418D-AE19-62706E023703}">
                      <ahyp:hlinkClr xmlns:ahyp="http://schemas.microsoft.com/office/drawing/2018/hyperlinkcolor" val="tx"/>
                    </a:ext>
                  </a:extLst>
                </a:hlinkClick>
              </a:rPr>
              <a:t>Mobile </a:t>
            </a:r>
            <a:r>
              <a:rPr lang="es" sz="1200" u="sng">
                <a:solidFill>
                  <a:srgbClr val="83AEFB"/>
                </a:solidFill>
                <a:latin typeface="DM Sans"/>
                <a:ea typeface="DM Sans"/>
                <a:cs typeface="DM Sans"/>
                <a:sym typeface="DM Sans"/>
                <a:hlinkClick r:id="rId7" action="ppaction://hlinksldjump">
                  <a:extLst>
                    <a:ext uri="{A12FA001-AC4F-418D-AE19-62706E023703}">
                      <ahyp:hlinkClr xmlns:ahyp="http://schemas.microsoft.com/office/drawing/2018/hyperlinkcolor" val="tx"/>
                    </a:ext>
                  </a:extLst>
                </a:hlinkClick>
              </a:rPr>
              <a:t>first</a:t>
            </a:r>
            <a:endParaRPr sz="1200">
              <a:solidFill>
                <a:srgbClr val="83AEFB"/>
              </a:solidFill>
              <a:latin typeface="DM Sans"/>
              <a:ea typeface="DM Sans"/>
              <a:cs typeface="DM Sans"/>
              <a:sym typeface="DM Sans"/>
            </a:endParaRPr>
          </a:p>
          <a:p>
            <a:pPr marL="457200" lvl="0" indent="-304800" algn="l" rtl="0">
              <a:lnSpc>
                <a:spcPct val="100000"/>
              </a:lnSpc>
              <a:spcBef>
                <a:spcPts val="1000"/>
              </a:spcBef>
              <a:spcAft>
                <a:spcPts val="1000"/>
              </a:spcAft>
              <a:buClr>
                <a:schemeClr val="accent6"/>
              </a:buClr>
              <a:buSzPts val="1200"/>
              <a:buFont typeface="DM Sans"/>
              <a:buChar char="✓"/>
            </a:pPr>
            <a:r>
              <a:rPr lang="es" sz="1200" u="sng">
                <a:solidFill>
                  <a:srgbClr val="83AEFB"/>
                </a:solidFill>
                <a:latin typeface="DM Sans"/>
                <a:ea typeface="DM Sans"/>
                <a:cs typeface="DM Sans"/>
                <a:sym typeface="DM Sans"/>
                <a:hlinkClick r:id="rId8" action="ppaction://hlinksldjump">
                  <a:extLst>
                    <a:ext uri="{A12FA001-AC4F-418D-AE19-62706E023703}">
                      <ahyp:hlinkClr xmlns:ahyp="http://schemas.microsoft.com/office/drawing/2018/hyperlinkcolor" val="tx"/>
                    </a:ext>
                  </a:extLst>
                </a:hlinkClick>
              </a:rPr>
              <a:t>Grids+Flex+@Media</a:t>
            </a:r>
            <a:endParaRPr sz="1200">
              <a:solidFill>
                <a:srgbClr val="83AEFB"/>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81"/>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81"/>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MAPA DE CONCEPTOS</a:t>
            </a:r>
            <a:endParaRPr>
              <a:latin typeface="DM Sans"/>
              <a:ea typeface="DM Sans"/>
              <a:cs typeface="DM Sans"/>
              <a:sym typeface="DM Sans"/>
            </a:endParaRPr>
          </a:p>
        </p:txBody>
      </p:sp>
      <p:sp>
        <p:nvSpPr>
          <p:cNvPr id="614" name="Google Shape;614;p81"/>
          <p:cNvSpPr/>
          <p:nvPr/>
        </p:nvSpPr>
        <p:spPr>
          <a:xfrm>
            <a:off x="6781781" y="2338176"/>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Media Queries</a:t>
            </a:r>
            <a:endParaRPr sz="1200">
              <a:solidFill>
                <a:srgbClr val="222222"/>
              </a:solidFill>
              <a:latin typeface="DM Sans"/>
              <a:ea typeface="DM Sans"/>
              <a:cs typeface="DM Sans"/>
              <a:sym typeface="DM Sans"/>
            </a:endParaRPr>
          </a:p>
        </p:txBody>
      </p:sp>
      <p:sp>
        <p:nvSpPr>
          <p:cNvPr id="615" name="Google Shape;615;p81"/>
          <p:cNvSpPr/>
          <p:nvPr/>
        </p:nvSpPr>
        <p:spPr>
          <a:xfrm>
            <a:off x="765325" y="2338184"/>
            <a:ext cx="1399200" cy="580200"/>
          </a:xfrm>
          <a:prstGeom prst="rect">
            <a:avLst/>
          </a:prstGeom>
          <a:solidFill>
            <a:srgbClr val="2728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rgbClr val="FFFFFF"/>
                </a:solidFill>
                <a:latin typeface="DM Sans"/>
                <a:ea typeface="DM Sans"/>
                <a:cs typeface="DM Sans"/>
                <a:sym typeface="DM Sans"/>
              </a:rPr>
              <a:t>Grids Mobile First</a:t>
            </a:r>
            <a:endParaRPr sz="1200">
              <a:solidFill>
                <a:srgbClr val="FFFFFF"/>
              </a:solidFill>
              <a:latin typeface="DM Sans"/>
              <a:ea typeface="DM Sans"/>
              <a:cs typeface="DM Sans"/>
              <a:sym typeface="DM Sans"/>
            </a:endParaRPr>
          </a:p>
        </p:txBody>
      </p:sp>
      <p:sp>
        <p:nvSpPr>
          <p:cNvPr id="616" name="Google Shape;616;p81"/>
          <p:cNvSpPr/>
          <p:nvPr/>
        </p:nvSpPr>
        <p:spPr>
          <a:xfrm>
            <a:off x="6781781" y="3044885"/>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Meta viewport</a:t>
            </a:r>
            <a:endParaRPr sz="1200">
              <a:solidFill>
                <a:srgbClr val="222222"/>
              </a:solidFill>
              <a:latin typeface="DM Sans"/>
              <a:ea typeface="DM Sans"/>
              <a:cs typeface="DM Sans"/>
              <a:sym typeface="DM Sans"/>
            </a:endParaRPr>
          </a:p>
        </p:txBody>
      </p:sp>
      <p:cxnSp>
        <p:nvCxnSpPr>
          <p:cNvPr id="617" name="Google Shape;617;p81"/>
          <p:cNvCxnSpPr/>
          <p:nvPr/>
        </p:nvCxnSpPr>
        <p:spPr>
          <a:xfrm rot="10800000" flipH="1">
            <a:off x="4476581" y="1921563"/>
            <a:ext cx="2305200" cy="705300"/>
          </a:xfrm>
          <a:prstGeom prst="bentConnector3">
            <a:avLst>
              <a:gd name="adj1" fmla="val 50000"/>
            </a:avLst>
          </a:prstGeom>
          <a:noFill/>
          <a:ln w="9525" cap="flat" cmpd="sng">
            <a:solidFill>
              <a:srgbClr val="CCCCCC"/>
            </a:solidFill>
            <a:prstDash val="solid"/>
            <a:round/>
            <a:headEnd type="none" w="med" len="med"/>
            <a:tailEnd type="oval" w="med" len="med"/>
          </a:ln>
        </p:spPr>
      </p:cxnSp>
      <p:cxnSp>
        <p:nvCxnSpPr>
          <p:cNvPr id="618" name="Google Shape;618;p81"/>
          <p:cNvCxnSpPr>
            <a:stCxn id="619" idx="3"/>
            <a:endCxn id="614" idx="1"/>
          </p:cNvCxnSpPr>
          <p:nvPr/>
        </p:nvCxnSpPr>
        <p:spPr>
          <a:xfrm rot="10800000" flipH="1">
            <a:off x="4037256" y="2628285"/>
            <a:ext cx="2744400" cy="3600"/>
          </a:xfrm>
          <a:prstGeom prst="bentConnector3">
            <a:avLst>
              <a:gd name="adj1" fmla="val 50002"/>
            </a:avLst>
          </a:prstGeom>
          <a:noFill/>
          <a:ln w="9525" cap="flat" cmpd="sng">
            <a:solidFill>
              <a:srgbClr val="CCCCCC"/>
            </a:solidFill>
            <a:prstDash val="solid"/>
            <a:round/>
            <a:headEnd type="none" w="med" len="med"/>
            <a:tailEnd type="oval" w="med" len="med"/>
          </a:ln>
        </p:spPr>
      </p:cxnSp>
      <p:cxnSp>
        <p:nvCxnSpPr>
          <p:cNvPr id="620" name="Google Shape;620;p81"/>
          <p:cNvCxnSpPr>
            <a:endCxn id="616" idx="1"/>
          </p:cNvCxnSpPr>
          <p:nvPr/>
        </p:nvCxnSpPr>
        <p:spPr>
          <a:xfrm>
            <a:off x="4476581" y="2635985"/>
            <a:ext cx="2305200" cy="699000"/>
          </a:xfrm>
          <a:prstGeom prst="bentConnector3">
            <a:avLst>
              <a:gd name="adj1" fmla="val 50731"/>
            </a:avLst>
          </a:prstGeom>
          <a:noFill/>
          <a:ln w="9525" cap="flat" cmpd="sng">
            <a:solidFill>
              <a:srgbClr val="CCCCCC"/>
            </a:solidFill>
            <a:prstDash val="solid"/>
            <a:round/>
            <a:headEnd type="none" w="med" len="med"/>
            <a:tailEnd type="oval" w="med" len="med"/>
          </a:ln>
        </p:spPr>
      </p:cxnSp>
      <p:pic>
        <p:nvPicPr>
          <p:cNvPr id="621" name="Google Shape;621;p81"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cxnSp>
        <p:nvCxnSpPr>
          <p:cNvPr id="622" name="Google Shape;622;p81"/>
          <p:cNvCxnSpPr/>
          <p:nvPr/>
        </p:nvCxnSpPr>
        <p:spPr>
          <a:xfrm>
            <a:off x="2143955" y="2567538"/>
            <a:ext cx="296400" cy="0"/>
          </a:xfrm>
          <a:prstGeom prst="straightConnector1">
            <a:avLst/>
          </a:prstGeom>
          <a:noFill/>
          <a:ln w="9525" cap="flat" cmpd="sng">
            <a:solidFill>
              <a:srgbClr val="CCCCCC"/>
            </a:solidFill>
            <a:prstDash val="solid"/>
            <a:round/>
            <a:headEnd type="oval" w="med" len="med"/>
            <a:tailEnd type="oval" w="med" len="med"/>
          </a:ln>
        </p:spPr>
      </p:cxnSp>
      <p:sp>
        <p:nvSpPr>
          <p:cNvPr id="619" name="Google Shape;619;p81"/>
          <p:cNvSpPr/>
          <p:nvPr/>
        </p:nvSpPr>
        <p:spPr>
          <a:xfrm>
            <a:off x="2440356" y="2341785"/>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¿Qué es Mobile First?</a:t>
            </a:r>
            <a:endParaRPr sz="1200">
              <a:solidFill>
                <a:srgbClr val="222222"/>
              </a:solidFill>
              <a:latin typeface="DM Sans"/>
              <a:ea typeface="DM Sans"/>
              <a:cs typeface="DM Sans"/>
              <a:sym typeface="DM Sans"/>
            </a:endParaRPr>
          </a:p>
        </p:txBody>
      </p:sp>
      <p:sp>
        <p:nvSpPr>
          <p:cNvPr id="623" name="Google Shape;623;p81"/>
          <p:cNvSpPr/>
          <p:nvPr/>
        </p:nvSpPr>
        <p:spPr>
          <a:xfrm>
            <a:off x="6781781" y="1631476"/>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Diseño Responsive</a:t>
            </a:r>
            <a:endParaRPr sz="1200">
              <a:solidFill>
                <a:srgbClr val="222222"/>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82"/>
          <p:cNvSpPr txBox="1"/>
          <p:nvPr/>
        </p:nvSpPr>
        <p:spPr>
          <a:xfrm>
            <a:off x="1461288"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Diseño responsive</a:t>
            </a:r>
            <a:endParaRPr sz="4000" b="1">
              <a:solidFill>
                <a:srgbClr val="EAFF6A"/>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8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Diseño responsive</a:t>
            </a:r>
            <a:endParaRPr sz="4000" b="1">
              <a:solidFill>
                <a:schemeClr val="dk1"/>
              </a:solidFill>
              <a:latin typeface="DM Sans"/>
              <a:ea typeface="DM Sans"/>
              <a:cs typeface="DM Sans"/>
              <a:sym typeface="DM Sans"/>
            </a:endParaRPr>
          </a:p>
        </p:txBody>
      </p:sp>
      <p:sp>
        <p:nvSpPr>
          <p:cNvPr id="634" name="Google Shape;634;p83"/>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El diseño responsive </a:t>
            </a:r>
            <a:r>
              <a:rPr lang="es" sz="1350">
                <a:highlight>
                  <a:srgbClr val="EAFF6A"/>
                </a:highlight>
                <a:latin typeface="DM Sans"/>
                <a:ea typeface="DM Sans"/>
                <a:cs typeface="DM Sans"/>
                <a:sym typeface="DM Sans"/>
              </a:rPr>
              <a:t>se refiere a la idea de que un sitio web debería mostrarse igual de bien en todo tipo de dispositivo</a:t>
            </a:r>
            <a:r>
              <a:rPr lang="es" sz="1350">
                <a:latin typeface="DM Sans"/>
                <a:ea typeface="DM Sans"/>
                <a:cs typeface="DM Sans"/>
                <a:sym typeface="DM Sans"/>
              </a:rPr>
              <a:t>, desde monitores de pantalla panorámica hasta teléfonos móviles. </a:t>
            </a:r>
            <a:endParaRPr sz="1350">
              <a:latin typeface="DM Sans"/>
              <a:ea typeface="DM Sans"/>
              <a:cs typeface="DM Sans"/>
              <a:sym typeface="DM Sans"/>
            </a:endParaRPr>
          </a:p>
        </p:txBody>
      </p:sp>
      <p:sp>
        <p:nvSpPr>
          <p:cNvPr id="635" name="Google Shape;635;p83"/>
          <p:cNvSpPr txBox="1"/>
          <p:nvPr/>
        </p:nvSpPr>
        <p:spPr>
          <a:xfrm>
            <a:off x="4527575"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 un enfoque para el diseño y desarrollo web que elimina la distinción entre la versión amigable para dispositivos móviles de un sitio web y su contraparte de escritorio. Con un diseño responsive ambos son lo mismo.</a:t>
            </a:r>
            <a:endParaRPr sz="1350">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8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Diseño responsive</a:t>
            </a:r>
            <a:endParaRPr sz="4000" b="1">
              <a:solidFill>
                <a:schemeClr val="dk1"/>
              </a:solidFill>
              <a:latin typeface="DM Sans"/>
              <a:ea typeface="DM Sans"/>
              <a:cs typeface="DM Sans"/>
              <a:sym typeface="DM Sans"/>
            </a:endParaRPr>
          </a:p>
        </p:txBody>
      </p:sp>
      <p:sp>
        <p:nvSpPr>
          <p:cNvPr id="641" name="Google Shape;641;p84"/>
          <p:cNvSpPr txBox="1"/>
          <p:nvPr/>
        </p:nvSpPr>
        <p:spPr>
          <a:xfrm>
            <a:off x="473350" y="1908175"/>
            <a:ext cx="36231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En una página responsive, el sistema detecta automáticamente el ancho de la pantalla y, a partir del mismo, adapta todos los elementos de la página, desde el tamaño de letra hasta las imágenes y los menús, ofreciendo al usuario la mejor experiencia posible.</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Para lograr esta adaptación,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usamos </a:t>
            </a:r>
            <a:r>
              <a:rPr lang="es" sz="1350" b="1">
                <a:latin typeface="DM Sans"/>
                <a:ea typeface="DM Sans"/>
                <a:cs typeface="DM Sans"/>
                <a:sym typeface="DM Sans"/>
              </a:rPr>
              <a:t>media queries</a:t>
            </a:r>
            <a:r>
              <a:rPr lang="es" sz="1350">
                <a:latin typeface="DM Sans"/>
                <a:ea typeface="DM Sans"/>
                <a:cs typeface="DM Sans"/>
                <a:sym typeface="DM Sans"/>
              </a:rPr>
              <a:t>.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 </a:t>
            </a:r>
            <a:endParaRPr sz="1350">
              <a:latin typeface="DM Sans"/>
              <a:ea typeface="DM Sans"/>
              <a:cs typeface="DM Sans"/>
              <a:sym typeface="DM Sans"/>
            </a:endParaRPr>
          </a:p>
        </p:txBody>
      </p:sp>
      <p:pic>
        <p:nvPicPr>
          <p:cNvPr id="642" name="Google Shape;642;p84"/>
          <p:cNvPicPr preferRelativeResize="0"/>
          <p:nvPr/>
        </p:nvPicPr>
        <p:blipFill>
          <a:blip r:embed="rId3">
            <a:alphaModFix/>
          </a:blip>
          <a:stretch>
            <a:fillRect/>
          </a:stretch>
        </p:blipFill>
        <p:spPr>
          <a:xfrm>
            <a:off x="4148800" y="1756974"/>
            <a:ext cx="4494600" cy="22398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85"/>
          <p:cNvSpPr txBox="1"/>
          <p:nvPr/>
        </p:nvSpPr>
        <p:spPr>
          <a:xfrm>
            <a:off x="1461288"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Media Queries</a:t>
            </a:r>
            <a:endParaRPr sz="4000" b="1">
              <a:solidFill>
                <a:srgbClr val="EAFF6A"/>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1"/>
        <p:cNvGrpSpPr/>
        <p:nvPr/>
      </p:nvGrpSpPr>
      <p:grpSpPr>
        <a:xfrm>
          <a:off x="0" y="0"/>
          <a:ext cx="0" cy="0"/>
          <a:chOff x="0" y="0"/>
          <a:chExt cx="0" cy="0"/>
        </a:xfrm>
      </p:grpSpPr>
      <p:sp>
        <p:nvSpPr>
          <p:cNvPr id="652" name="Google Shape;652;p86"/>
          <p:cNvSpPr txBox="1"/>
          <p:nvPr/>
        </p:nvSpPr>
        <p:spPr>
          <a:xfrm>
            <a:off x="486600" y="1775000"/>
            <a:ext cx="4485600" cy="260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DM Sans"/>
                <a:ea typeface="DM Sans"/>
                <a:cs typeface="DM Sans"/>
                <a:sym typeface="DM Sans"/>
              </a:rPr>
              <a:t>👉</a:t>
            </a:r>
            <a:r>
              <a:rPr lang="es">
                <a:solidFill>
                  <a:schemeClr val="dk1"/>
                </a:solidFill>
                <a:latin typeface="DM Sans"/>
                <a:ea typeface="DM Sans"/>
                <a:cs typeface="DM Sans"/>
                <a:sym typeface="DM Sans"/>
              </a:rPr>
              <a:t> El </a:t>
            </a:r>
            <a:r>
              <a:rPr lang="es" b="1">
                <a:solidFill>
                  <a:schemeClr val="dk1"/>
                </a:solidFill>
                <a:highlight>
                  <a:srgbClr val="DEFC52"/>
                </a:highlight>
                <a:latin typeface="DM Sans"/>
                <a:ea typeface="DM Sans"/>
                <a:cs typeface="DM Sans"/>
                <a:sym typeface="DM Sans"/>
              </a:rPr>
              <a:t>diseño responsive</a:t>
            </a:r>
            <a:r>
              <a:rPr lang="es">
                <a:solidFill>
                  <a:schemeClr val="dk1"/>
                </a:solidFill>
                <a:latin typeface="DM Sans"/>
                <a:ea typeface="DM Sans"/>
                <a:cs typeface="DM Sans"/>
                <a:sym typeface="DM Sans"/>
              </a:rPr>
              <a:t> se logra a través de "Media Queries" de CSS. </a:t>
            </a:r>
            <a:endParaRPr>
              <a:solidFill>
                <a:schemeClr val="dk1"/>
              </a:solidFill>
              <a:latin typeface="DM Sans"/>
              <a:ea typeface="DM Sans"/>
              <a:cs typeface="DM Sans"/>
              <a:sym typeface="DM Sans"/>
            </a:endParaRPr>
          </a:p>
          <a:p>
            <a:pPr marL="0" lvl="0" indent="0" algn="l" rtl="0">
              <a:spcBef>
                <a:spcPts val="1000"/>
              </a:spcBef>
              <a:spcAft>
                <a:spcPts val="0"/>
              </a:spcAft>
              <a:buNone/>
            </a:pPr>
            <a:r>
              <a:rPr lang="es">
                <a:solidFill>
                  <a:schemeClr val="dk1"/>
                </a:solidFill>
                <a:latin typeface="DM Sans"/>
                <a:ea typeface="DM Sans"/>
                <a:cs typeface="DM Sans"/>
                <a:sym typeface="DM Sans"/>
              </a:rPr>
              <a:t>👉 Pensemos en las Media Queries como una </a:t>
            </a:r>
            <a:r>
              <a:rPr lang="es" b="1">
                <a:solidFill>
                  <a:schemeClr val="dk1"/>
                </a:solidFill>
                <a:latin typeface="DM Sans"/>
                <a:ea typeface="DM Sans"/>
                <a:cs typeface="DM Sans"/>
                <a:sym typeface="DM Sans"/>
              </a:rPr>
              <a:t>forma de aplicar </a:t>
            </a:r>
            <a:r>
              <a:rPr lang="es" b="1">
                <a:solidFill>
                  <a:schemeClr val="dk1"/>
                </a:solidFill>
                <a:highlight>
                  <a:srgbClr val="DEFC52"/>
                </a:highlight>
                <a:latin typeface="DM Sans"/>
                <a:ea typeface="DM Sans"/>
                <a:cs typeface="DM Sans"/>
                <a:sym typeface="DM Sans"/>
              </a:rPr>
              <a:t>condicionales</a:t>
            </a:r>
            <a:r>
              <a:rPr lang="es" b="1">
                <a:solidFill>
                  <a:schemeClr val="dk1"/>
                </a:solidFill>
                <a:latin typeface="DM Sans"/>
                <a:ea typeface="DM Sans"/>
                <a:cs typeface="DM Sans"/>
                <a:sym typeface="DM Sans"/>
              </a:rPr>
              <a:t> a las reglas de CSS.</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marL="0" lvl="0" indent="0" algn="l" rtl="0">
              <a:spcBef>
                <a:spcPts val="1000"/>
              </a:spcBef>
              <a:spcAft>
                <a:spcPts val="0"/>
              </a:spcAft>
              <a:buNone/>
            </a:pPr>
            <a:r>
              <a:rPr lang="es">
                <a:solidFill>
                  <a:schemeClr val="dk1"/>
                </a:solidFill>
                <a:latin typeface="DM Sans"/>
                <a:ea typeface="DM Sans"/>
                <a:cs typeface="DM Sans"/>
                <a:sym typeface="DM Sans"/>
              </a:rPr>
              <a:t>👉 Estas últimas le dicen al navegador </a:t>
            </a:r>
            <a:r>
              <a:rPr lang="es" b="1">
                <a:solidFill>
                  <a:schemeClr val="dk1"/>
                </a:solidFill>
                <a:latin typeface="DM Sans"/>
                <a:ea typeface="DM Sans"/>
                <a:cs typeface="DM Sans"/>
                <a:sym typeface="DM Sans"/>
              </a:rPr>
              <a:t>qué reglas debe ignorar o aplicar</a:t>
            </a:r>
            <a:r>
              <a:rPr lang="es">
                <a:solidFill>
                  <a:schemeClr val="dk1"/>
                </a:solidFill>
                <a:latin typeface="DM Sans"/>
                <a:ea typeface="DM Sans"/>
                <a:cs typeface="DM Sans"/>
                <a:sym typeface="DM Sans"/>
              </a:rPr>
              <a:t> dependiendo del dispositivo del usuario.</a:t>
            </a:r>
            <a:endParaRPr>
              <a:solidFill>
                <a:schemeClr val="dk1"/>
              </a:solidFill>
              <a:latin typeface="DM Sans"/>
              <a:ea typeface="DM Sans"/>
              <a:cs typeface="DM Sans"/>
              <a:sym typeface="DM Sans"/>
            </a:endParaRPr>
          </a:p>
          <a:p>
            <a:pPr marL="0" lvl="0" indent="0" algn="l" rtl="0">
              <a:spcBef>
                <a:spcPts val="1000"/>
              </a:spcBef>
              <a:spcAft>
                <a:spcPts val="1000"/>
              </a:spcAft>
              <a:buNone/>
            </a:pPr>
            <a:endParaRPr sz="2000">
              <a:solidFill>
                <a:schemeClr val="dk1"/>
              </a:solidFill>
              <a:latin typeface="DM Sans"/>
              <a:ea typeface="DM Sans"/>
              <a:cs typeface="DM Sans"/>
              <a:sym typeface="DM Sans"/>
            </a:endParaRPr>
          </a:p>
        </p:txBody>
      </p:sp>
      <p:sp>
        <p:nvSpPr>
          <p:cNvPr id="653" name="Google Shape;653;p86"/>
          <p:cNvSpPr txBox="1"/>
          <p:nvPr/>
        </p:nvSpPr>
        <p:spPr>
          <a:xfrm>
            <a:off x="486600" y="783338"/>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Media Queries</a:t>
            </a:r>
            <a:endParaRPr sz="4000" b="1">
              <a:solidFill>
                <a:schemeClr val="dk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8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de Media Queries</a:t>
            </a:r>
            <a:endParaRPr sz="4000" b="1">
              <a:solidFill>
                <a:schemeClr val="dk1"/>
              </a:solidFill>
              <a:latin typeface="DM Sans"/>
              <a:ea typeface="DM Sans"/>
              <a:cs typeface="DM Sans"/>
              <a:sym typeface="DM Sans"/>
            </a:endParaRPr>
          </a:p>
        </p:txBody>
      </p:sp>
      <p:sp>
        <p:nvSpPr>
          <p:cNvPr id="659" name="Google Shape;659;p87"/>
          <p:cNvSpPr txBox="1"/>
          <p:nvPr/>
        </p:nvSpPr>
        <p:spPr>
          <a:xfrm>
            <a:off x="475500" y="798025"/>
            <a:ext cx="6586200" cy="73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000"/>
              </a:spcBef>
              <a:spcAft>
                <a:spcPts val="4000"/>
              </a:spcAft>
              <a:buNone/>
            </a:pPr>
            <a:r>
              <a:rPr lang="es" sz="1350">
                <a:latin typeface="DM Sans"/>
                <a:ea typeface="DM Sans"/>
                <a:cs typeface="DM Sans"/>
                <a:sym typeface="DM Sans"/>
              </a:rPr>
              <a:t>Si quisiera que en las pantallas extra pequeñas (xs) el color de fondo que aplica la clase </a:t>
            </a:r>
            <a:r>
              <a:rPr lang="es" sz="1350" b="1">
                <a:latin typeface="DM Sans"/>
                <a:ea typeface="DM Sans"/>
                <a:cs typeface="DM Sans"/>
                <a:sym typeface="DM Sans"/>
              </a:rPr>
              <a:t>.miestilo</a:t>
            </a:r>
            <a:r>
              <a:rPr lang="es" sz="1350">
                <a:latin typeface="DM Sans"/>
                <a:ea typeface="DM Sans"/>
                <a:cs typeface="DM Sans"/>
                <a:sym typeface="DM Sans"/>
              </a:rPr>
              <a:t> sea rojo, y para el resto de tamaños sea verde, podrías hacer:</a:t>
            </a:r>
            <a:endParaRPr sz="1350">
              <a:latin typeface="DM Sans"/>
              <a:ea typeface="DM Sans"/>
              <a:cs typeface="DM Sans"/>
              <a:sym typeface="DM Sans"/>
            </a:endParaRPr>
          </a:p>
        </p:txBody>
      </p:sp>
      <p:sp>
        <p:nvSpPr>
          <p:cNvPr id="660" name="Google Shape;660;p87"/>
          <p:cNvSpPr txBox="1"/>
          <p:nvPr/>
        </p:nvSpPr>
        <p:spPr>
          <a:xfrm>
            <a:off x="2808700" y="1999425"/>
            <a:ext cx="3470400" cy="2918700"/>
          </a:xfrm>
          <a:prstGeom prst="rect">
            <a:avLst/>
          </a:prstGeom>
          <a:solidFill>
            <a:srgbClr val="EEEEEE"/>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s">
                <a:latin typeface="Consolas"/>
                <a:ea typeface="Consolas"/>
                <a:cs typeface="Consolas"/>
                <a:sym typeface="Consolas"/>
              </a:rPr>
              <a:t>.</a:t>
            </a:r>
            <a:r>
              <a:rPr lang="es">
                <a:solidFill>
                  <a:srgbClr val="FF0000"/>
                </a:solidFill>
                <a:latin typeface="Consolas"/>
                <a:ea typeface="Consolas"/>
                <a:cs typeface="Consolas"/>
                <a:sym typeface="Consolas"/>
              </a:rPr>
              <a:t>miestilo</a:t>
            </a:r>
            <a:r>
              <a:rPr lang="es">
                <a:latin typeface="Consolas"/>
                <a:ea typeface="Consolas"/>
                <a:cs typeface="Consolas"/>
                <a:sym typeface="Consolas"/>
              </a:rPr>
              <a:t> {</a:t>
            </a:r>
            <a:endParaRPr>
              <a:latin typeface="Consolas"/>
              <a:ea typeface="Consolas"/>
              <a:cs typeface="Consolas"/>
              <a:sym typeface="Consolas"/>
            </a:endParaRPr>
          </a:p>
          <a:p>
            <a:pPr marL="0" lvl="0" indent="0" algn="l" rtl="0">
              <a:lnSpc>
                <a:spcPct val="150000"/>
              </a:lnSpc>
              <a:spcBef>
                <a:spcPts val="0"/>
              </a:spcBef>
              <a:spcAft>
                <a:spcPts val="0"/>
              </a:spcAft>
              <a:buClr>
                <a:srgbClr val="000000"/>
              </a:buClr>
              <a:buSzPts val="1100"/>
              <a:buFont typeface="Arial"/>
              <a:buNone/>
            </a:pPr>
            <a:r>
              <a:rPr lang="es">
                <a:latin typeface="Consolas"/>
                <a:ea typeface="Consolas"/>
                <a:cs typeface="Consolas"/>
                <a:sym typeface="Consolas"/>
              </a:rPr>
              <a:t>       </a:t>
            </a:r>
            <a:r>
              <a:rPr lang="es">
                <a:solidFill>
                  <a:srgbClr val="FF0000"/>
                </a:solidFill>
                <a:latin typeface="Consolas"/>
                <a:ea typeface="Consolas"/>
                <a:cs typeface="Consolas"/>
                <a:sym typeface="Consolas"/>
              </a:rPr>
              <a:t>background-color</a:t>
            </a:r>
            <a:r>
              <a:rPr lang="es">
                <a:latin typeface="Consolas"/>
                <a:ea typeface="Consolas"/>
                <a:cs typeface="Consolas"/>
                <a:sym typeface="Consolas"/>
              </a:rPr>
              <a:t>: </a:t>
            </a:r>
            <a:r>
              <a:rPr lang="es">
                <a:solidFill>
                  <a:srgbClr val="0000FF"/>
                </a:solidFill>
                <a:latin typeface="Consolas"/>
                <a:ea typeface="Consolas"/>
                <a:cs typeface="Consolas"/>
                <a:sym typeface="Consolas"/>
              </a:rPr>
              <a:t>green</a:t>
            </a:r>
            <a:r>
              <a:rPr lang="es">
                <a:latin typeface="Consolas"/>
                <a:ea typeface="Consolas"/>
                <a:cs typeface="Consolas"/>
                <a:sym typeface="Consolas"/>
              </a:rPr>
              <a:t>;</a:t>
            </a:r>
            <a:endParaRPr>
              <a:latin typeface="Consolas"/>
              <a:ea typeface="Consolas"/>
              <a:cs typeface="Consolas"/>
              <a:sym typeface="Consolas"/>
            </a:endParaRPr>
          </a:p>
          <a:p>
            <a:pPr marL="0" lvl="0" indent="0" algn="l" rtl="0">
              <a:lnSpc>
                <a:spcPct val="150000"/>
              </a:lnSpc>
              <a:spcBef>
                <a:spcPts val="0"/>
              </a:spcBef>
              <a:spcAft>
                <a:spcPts val="0"/>
              </a:spcAft>
              <a:buClr>
                <a:srgbClr val="000000"/>
              </a:buClr>
              <a:buSzPts val="1100"/>
              <a:buFont typeface="Arial"/>
              <a:buNone/>
            </a:pPr>
            <a:r>
              <a:rPr lang="es">
                <a:latin typeface="Consolas"/>
                <a:ea typeface="Consolas"/>
                <a:cs typeface="Consolas"/>
                <a:sym typeface="Consolas"/>
              </a:rPr>
              <a:t>}</a:t>
            </a:r>
            <a:endParaRPr>
              <a:latin typeface="Consolas"/>
              <a:ea typeface="Consolas"/>
              <a:cs typeface="Consolas"/>
              <a:sym typeface="Consolas"/>
            </a:endParaRPr>
          </a:p>
          <a:p>
            <a:pPr marL="0" lvl="0" indent="0" algn="l" rtl="0">
              <a:lnSpc>
                <a:spcPct val="150000"/>
              </a:lnSpc>
              <a:spcBef>
                <a:spcPts val="0"/>
              </a:spcBef>
              <a:spcAft>
                <a:spcPts val="0"/>
              </a:spcAft>
              <a:buClr>
                <a:srgbClr val="000000"/>
              </a:buClr>
              <a:buSzPts val="1100"/>
              <a:buFont typeface="Arial"/>
              <a:buNone/>
            </a:pPr>
            <a:r>
              <a:rPr lang="es">
                <a:solidFill>
                  <a:srgbClr val="FF0000"/>
                </a:solidFill>
                <a:latin typeface="Consolas"/>
                <a:ea typeface="Consolas"/>
                <a:cs typeface="Consolas"/>
                <a:sym typeface="Consolas"/>
              </a:rPr>
              <a:t>@media </a:t>
            </a:r>
            <a:r>
              <a:rPr lang="es">
                <a:latin typeface="Consolas"/>
                <a:ea typeface="Consolas"/>
                <a:cs typeface="Consolas"/>
                <a:sym typeface="Consolas"/>
              </a:rPr>
              <a:t>(max-width: 480px) {</a:t>
            </a:r>
            <a:endParaRPr>
              <a:latin typeface="Consolas"/>
              <a:ea typeface="Consolas"/>
              <a:cs typeface="Consolas"/>
              <a:sym typeface="Consolas"/>
            </a:endParaRPr>
          </a:p>
          <a:p>
            <a:pPr marL="457200" lvl="0" indent="0" algn="l" rtl="0">
              <a:lnSpc>
                <a:spcPct val="150000"/>
              </a:lnSpc>
              <a:spcBef>
                <a:spcPts val="0"/>
              </a:spcBef>
              <a:spcAft>
                <a:spcPts val="0"/>
              </a:spcAft>
              <a:buClr>
                <a:srgbClr val="000000"/>
              </a:buClr>
              <a:buSzPts val="1100"/>
              <a:buFont typeface="Arial"/>
              <a:buNone/>
            </a:pPr>
            <a:r>
              <a:rPr lang="es">
                <a:latin typeface="Consolas"/>
                <a:ea typeface="Consolas"/>
                <a:cs typeface="Consolas"/>
                <a:sym typeface="Consolas"/>
              </a:rPr>
              <a:t>.</a:t>
            </a:r>
            <a:r>
              <a:rPr lang="es">
                <a:solidFill>
                  <a:srgbClr val="FF0000"/>
                </a:solidFill>
                <a:latin typeface="Consolas"/>
                <a:ea typeface="Consolas"/>
                <a:cs typeface="Consolas"/>
                <a:sym typeface="Consolas"/>
              </a:rPr>
              <a:t>miestilo</a:t>
            </a:r>
            <a:r>
              <a:rPr lang="es">
                <a:latin typeface="Consolas"/>
                <a:ea typeface="Consolas"/>
                <a:cs typeface="Consolas"/>
                <a:sym typeface="Consolas"/>
              </a:rPr>
              <a:t> {</a:t>
            </a:r>
            <a:endParaRPr>
              <a:latin typeface="Consolas"/>
              <a:ea typeface="Consolas"/>
              <a:cs typeface="Consolas"/>
              <a:sym typeface="Consolas"/>
            </a:endParaRPr>
          </a:p>
          <a:p>
            <a:pPr marL="457200" lvl="0" indent="457200" algn="l" rtl="0">
              <a:lnSpc>
                <a:spcPct val="150000"/>
              </a:lnSpc>
              <a:spcBef>
                <a:spcPts val="0"/>
              </a:spcBef>
              <a:spcAft>
                <a:spcPts val="0"/>
              </a:spcAft>
              <a:buClr>
                <a:srgbClr val="000000"/>
              </a:buClr>
              <a:buSzPts val="1100"/>
              <a:buFont typeface="Arial"/>
              <a:buNone/>
            </a:pPr>
            <a:r>
              <a:rPr lang="es">
                <a:solidFill>
                  <a:srgbClr val="FF0000"/>
                </a:solidFill>
                <a:latin typeface="Consolas"/>
                <a:ea typeface="Consolas"/>
                <a:cs typeface="Consolas"/>
                <a:sym typeface="Consolas"/>
              </a:rPr>
              <a:t>background-color</a:t>
            </a:r>
            <a:r>
              <a:rPr lang="es">
                <a:latin typeface="Consolas"/>
                <a:ea typeface="Consolas"/>
                <a:cs typeface="Consolas"/>
                <a:sym typeface="Consolas"/>
              </a:rPr>
              <a:t>: </a:t>
            </a:r>
            <a:r>
              <a:rPr lang="es">
                <a:solidFill>
                  <a:srgbClr val="0000FF"/>
                </a:solidFill>
                <a:latin typeface="Consolas"/>
                <a:ea typeface="Consolas"/>
                <a:cs typeface="Consolas"/>
                <a:sym typeface="Consolas"/>
              </a:rPr>
              <a:t>red</a:t>
            </a:r>
            <a:r>
              <a:rPr lang="es">
                <a:latin typeface="Consolas"/>
                <a:ea typeface="Consolas"/>
                <a:cs typeface="Consolas"/>
                <a:sym typeface="Consolas"/>
              </a:rPr>
              <a:t>;</a:t>
            </a:r>
            <a:endParaRPr>
              <a:latin typeface="Consolas"/>
              <a:ea typeface="Consolas"/>
              <a:cs typeface="Consolas"/>
              <a:sym typeface="Consolas"/>
            </a:endParaRPr>
          </a:p>
          <a:p>
            <a:pPr marL="457200" lvl="0" indent="0" algn="l" rtl="0">
              <a:lnSpc>
                <a:spcPct val="150000"/>
              </a:lnSpc>
              <a:spcBef>
                <a:spcPts val="0"/>
              </a:spcBef>
              <a:spcAft>
                <a:spcPts val="0"/>
              </a:spcAft>
              <a:buClr>
                <a:srgbClr val="000000"/>
              </a:buClr>
              <a:buSzPts val="1100"/>
              <a:buFont typeface="Arial"/>
              <a:buNone/>
            </a:pPr>
            <a:r>
              <a:rPr lang="es">
                <a:latin typeface="Consolas"/>
                <a:ea typeface="Consolas"/>
                <a:cs typeface="Consolas"/>
                <a:sym typeface="Consolas"/>
              </a:rPr>
              <a:t>}</a:t>
            </a:r>
            <a:endParaRPr>
              <a:latin typeface="Consolas"/>
              <a:ea typeface="Consolas"/>
              <a:cs typeface="Consolas"/>
              <a:sym typeface="Consolas"/>
            </a:endParaRPr>
          </a:p>
          <a:p>
            <a:pPr marL="0" lvl="0" indent="0" algn="l" rtl="0">
              <a:lnSpc>
                <a:spcPct val="150000"/>
              </a:lnSpc>
              <a:spcBef>
                <a:spcPts val="0"/>
              </a:spcBef>
              <a:spcAft>
                <a:spcPts val="0"/>
              </a:spcAft>
              <a:buClr>
                <a:srgbClr val="000000"/>
              </a:buClr>
              <a:buSzPts val="1100"/>
              <a:buFont typeface="Arial"/>
              <a:buNone/>
            </a:pPr>
            <a:r>
              <a:rPr lang="es">
                <a:latin typeface="Consolas"/>
                <a:ea typeface="Consolas"/>
                <a:cs typeface="Consolas"/>
                <a:sym typeface="Consolas"/>
              </a:rPr>
              <a:t>}</a:t>
            </a:r>
            <a:endParaRPr>
              <a:latin typeface="Consolas"/>
              <a:ea typeface="Consolas"/>
              <a:cs typeface="Consolas"/>
              <a:sym typeface="Consolas"/>
            </a:endParaRPr>
          </a:p>
          <a:p>
            <a:pPr marL="0" lvl="0" indent="0" algn="l" rtl="0">
              <a:lnSpc>
                <a:spcPct val="150000"/>
              </a:lnSpc>
              <a:spcBef>
                <a:spcPts val="0"/>
              </a:spcBef>
              <a:spcAft>
                <a:spcPts val="0"/>
              </a:spcAft>
              <a:buClr>
                <a:srgbClr val="000000"/>
              </a:buClr>
              <a:buSzPts val="1100"/>
              <a:buFont typeface="Arial"/>
              <a:buNone/>
            </a:pPr>
            <a:endParaRPr sz="1600">
              <a:latin typeface="Didact Gothic"/>
              <a:ea typeface="Didact Gothic"/>
              <a:cs typeface="Didact Gothic"/>
              <a:sym typeface="Didact Gothic"/>
            </a:endParaRPr>
          </a:p>
          <a:p>
            <a:pPr marL="0" lvl="0" indent="0" algn="just" rtl="0">
              <a:lnSpc>
                <a:spcPct val="125000"/>
              </a:lnSpc>
              <a:spcBef>
                <a:spcPts val="0"/>
              </a:spcBef>
              <a:spcAft>
                <a:spcPts val="0"/>
              </a:spcAft>
              <a:buNone/>
            </a:pPr>
            <a:endParaRPr>
              <a:latin typeface="Didact Gothic"/>
              <a:ea typeface="Didact Gothic"/>
              <a:cs typeface="Didact Gothic"/>
              <a:sym typeface="Didact Gothic"/>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8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de Media Queries</a:t>
            </a:r>
            <a:endParaRPr sz="4000" b="1">
              <a:solidFill>
                <a:schemeClr val="dk1"/>
              </a:solidFill>
              <a:latin typeface="DM Sans"/>
              <a:ea typeface="DM Sans"/>
              <a:cs typeface="DM Sans"/>
              <a:sym typeface="DM Sans"/>
            </a:endParaRPr>
          </a:p>
        </p:txBody>
      </p:sp>
      <p:sp>
        <p:nvSpPr>
          <p:cNvPr id="666" name="Google Shape;666;p88"/>
          <p:cNvSpPr txBox="1"/>
          <p:nvPr/>
        </p:nvSpPr>
        <p:spPr>
          <a:xfrm>
            <a:off x="475500" y="798025"/>
            <a:ext cx="6586200" cy="73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000"/>
              </a:spcBef>
              <a:spcAft>
                <a:spcPts val="0"/>
              </a:spcAft>
              <a:buClr>
                <a:schemeClr val="dk1"/>
              </a:buClr>
              <a:buSzPts val="1100"/>
              <a:buFont typeface="Arial"/>
              <a:buNone/>
            </a:pPr>
            <a:r>
              <a:rPr lang="es" sz="1350">
                <a:latin typeface="DM Sans"/>
                <a:ea typeface="DM Sans"/>
                <a:cs typeface="DM Sans"/>
                <a:sym typeface="DM Sans"/>
              </a:rPr>
              <a:t>Si quisiera variar la alineación del texto que se aplica en una clase, a partir de las pantallas tipo escritorio:</a:t>
            </a:r>
            <a:endParaRPr sz="1350">
              <a:latin typeface="DM Sans"/>
              <a:ea typeface="DM Sans"/>
              <a:cs typeface="DM Sans"/>
              <a:sym typeface="DM Sans"/>
            </a:endParaRPr>
          </a:p>
          <a:p>
            <a:pPr marL="0" lvl="0" indent="0" algn="l" rtl="0">
              <a:lnSpc>
                <a:spcPct val="150000"/>
              </a:lnSpc>
              <a:spcBef>
                <a:spcPts val="400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lnSpc>
                <a:spcPct val="150000"/>
              </a:lnSpc>
              <a:spcBef>
                <a:spcPts val="4000"/>
              </a:spcBef>
              <a:spcAft>
                <a:spcPts val="4000"/>
              </a:spcAft>
              <a:buNone/>
            </a:pPr>
            <a:endParaRPr sz="1350">
              <a:latin typeface="DM Sans"/>
              <a:ea typeface="DM Sans"/>
              <a:cs typeface="DM Sans"/>
              <a:sym typeface="DM Sans"/>
            </a:endParaRPr>
          </a:p>
        </p:txBody>
      </p:sp>
      <p:sp>
        <p:nvSpPr>
          <p:cNvPr id="667" name="Google Shape;667;p88"/>
          <p:cNvSpPr txBox="1"/>
          <p:nvPr/>
        </p:nvSpPr>
        <p:spPr>
          <a:xfrm>
            <a:off x="2887050" y="1741125"/>
            <a:ext cx="3369900" cy="2837100"/>
          </a:xfrm>
          <a:prstGeom prst="rect">
            <a:avLst/>
          </a:prstGeom>
          <a:solidFill>
            <a:srgbClr val="EEEEEE"/>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s">
                <a:latin typeface="Consolas"/>
                <a:ea typeface="Consolas"/>
                <a:cs typeface="Consolas"/>
                <a:sym typeface="Consolas"/>
              </a:rPr>
              <a:t>.</a:t>
            </a:r>
            <a:r>
              <a:rPr lang="es">
                <a:solidFill>
                  <a:srgbClr val="FF0000"/>
                </a:solidFill>
                <a:latin typeface="Consolas"/>
                <a:ea typeface="Consolas"/>
                <a:cs typeface="Consolas"/>
                <a:sym typeface="Consolas"/>
              </a:rPr>
              <a:t>miestilo</a:t>
            </a:r>
            <a:r>
              <a:rPr lang="es">
                <a:latin typeface="Consolas"/>
                <a:ea typeface="Consolas"/>
                <a:cs typeface="Consolas"/>
                <a:sym typeface="Consolas"/>
              </a:rPr>
              <a:t> {</a:t>
            </a:r>
            <a:endParaRPr>
              <a:latin typeface="Consolas"/>
              <a:ea typeface="Consolas"/>
              <a:cs typeface="Consolas"/>
              <a:sym typeface="Consolas"/>
            </a:endParaRPr>
          </a:p>
          <a:p>
            <a:pPr marL="0" lvl="0" indent="0" algn="l" rtl="0">
              <a:lnSpc>
                <a:spcPct val="150000"/>
              </a:lnSpc>
              <a:spcBef>
                <a:spcPts val="0"/>
              </a:spcBef>
              <a:spcAft>
                <a:spcPts val="0"/>
              </a:spcAft>
              <a:buClr>
                <a:srgbClr val="000000"/>
              </a:buClr>
              <a:buSzPts val="1100"/>
              <a:buFont typeface="Arial"/>
              <a:buNone/>
            </a:pPr>
            <a:r>
              <a:rPr lang="es">
                <a:latin typeface="Consolas"/>
                <a:ea typeface="Consolas"/>
                <a:cs typeface="Consolas"/>
                <a:sym typeface="Consolas"/>
              </a:rPr>
              <a:t>      </a:t>
            </a:r>
            <a:r>
              <a:rPr lang="es">
                <a:solidFill>
                  <a:srgbClr val="FF0000"/>
                </a:solidFill>
                <a:latin typeface="Consolas"/>
                <a:ea typeface="Consolas"/>
                <a:cs typeface="Consolas"/>
                <a:sym typeface="Consolas"/>
              </a:rPr>
              <a:t>text-align</a:t>
            </a:r>
            <a:r>
              <a:rPr lang="es">
                <a:latin typeface="Consolas"/>
                <a:ea typeface="Consolas"/>
                <a:cs typeface="Consolas"/>
                <a:sym typeface="Consolas"/>
              </a:rPr>
              <a:t>: </a:t>
            </a:r>
            <a:r>
              <a:rPr lang="es">
                <a:solidFill>
                  <a:srgbClr val="0000FF"/>
                </a:solidFill>
                <a:latin typeface="Consolas"/>
                <a:ea typeface="Consolas"/>
                <a:cs typeface="Consolas"/>
                <a:sym typeface="Consolas"/>
              </a:rPr>
              <a:t>center</a:t>
            </a:r>
            <a:r>
              <a:rPr lang="es">
                <a:latin typeface="Consolas"/>
                <a:ea typeface="Consolas"/>
                <a:cs typeface="Consolas"/>
                <a:sym typeface="Consolas"/>
              </a:rPr>
              <a:t>;</a:t>
            </a:r>
            <a:endParaRPr>
              <a:latin typeface="Consolas"/>
              <a:ea typeface="Consolas"/>
              <a:cs typeface="Consolas"/>
              <a:sym typeface="Consolas"/>
            </a:endParaRPr>
          </a:p>
          <a:p>
            <a:pPr marL="0" lvl="0" indent="0" algn="l" rtl="0">
              <a:lnSpc>
                <a:spcPct val="150000"/>
              </a:lnSpc>
              <a:spcBef>
                <a:spcPts val="0"/>
              </a:spcBef>
              <a:spcAft>
                <a:spcPts val="0"/>
              </a:spcAft>
              <a:buClr>
                <a:srgbClr val="000000"/>
              </a:buClr>
              <a:buSzPts val="1100"/>
              <a:buFont typeface="Arial"/>
              <a:buNone/>
            </a:pPr>
            <a:r>
              <a:rPr lang="es">
                <a:latin typeface="Consolas"/>
                <a:ea typeface="Consolas"/>
                <a:cs typeface="Consolas"/>
                <a:sym typeface="Consolas"/>
              </a:rPr>
              <a:t>}</a:t>
            </a:r>
            <a:endParaRPr>
              <a:latin typeface="Consolas"/>
              <a:ea typeface="Consolas"/>
              <a:cs typeface="Consolas"/>
              <a:sym typeface="Consolas"/>
            </a:endParaRPr>
          </a:p>
          <a:p>
            <a:pPr marL="0" lvl="0" indent="0" algn="l" rtl="0">
              <a:lnSpc>
                <a:spcPct val="150000"/>
              </a:lnSpc>
              <a:spcBef>
                <a:spcPts val="0"/>
              </a:spcBef>
              <a:spcAft>
                <a:spcPts val="0"/>
              </a:spcAft>
              <a:buClr>
                <a:srgbClr val="000000"/>
              </a:buClr>
              <a:buSzPts val="1100"/>
              <a:buFont typeface="Arial"/>
              <a:buNone/>
            </a:pPr>
            <a:r>
              <a:rPr lang="es">
                <a:solidFill>
                  <a:srgbClr val="FF0000"/>
                </a:solidFill>
                <a:latin typeface="Consolas"/>
                <a:ea typeface="Consolas"/>
                <a:cs typeface="Consolas"/>
                <a:sym typeface="Consolas"/>
              </a:rPr>
              <a:t>@media </a:t>
            </a:r>
            <a:r>
              <a:rPr lang="es">
                <a:latin typeface="Consolas"/>
                <a:ea typeface="Consolas"/>
                <a:cs typeface="Consolas"/>
                <a:sym typeface="Consolas"/>
              </a:rPr>
              <a:t>(min-width: 992px) {</a:t>
            </a:r>
            <a:endParaRPr>
              <a:latin typeface="Consolas"/>
              <a:ea typeface="Consolas"/>
              <a:cs typeface="Consolas"/>
              <a:sym typeface="Consolas"/>
            </a:endParaRPr>
          </a:p>
          <a:p>
            <a:pPr marL="457200" lvl="0" indent="0" algn="l" rtl="0">
              <a:lnSpc>
                <a:spcPct val="150000"/>
              </a:lnSpc>
              <a:spcBef>
                <a:spcPts val="0"/>
              </a:spcBef>
              <a:spcAft>
                <a:spcPts val="0"/>
              </a:spcAft>
              <a:buClr>
                <a:srgbClr val="000000"/>
              </a:buClr>
              <a:buSzPts val="1100"/>
              <a:buFont typeface="Arial"/>
              <a:buNone/>
            </a:pPr>
            <a:r>
              <a:rPr lang="es">
                <a:latin typeface="Consolas"/>
                <a:ea typeface="Consolas"/>
                <a:cs typeface="Consolas"/>
                <a:sym typeface="Consolas"/>
              </a:rPr>
              <a:t>.</a:t>
            </a:r>
            <a:r>
              <a:rPr lang="es">
                <a:solidFill>
                  <a:srgbClr val="FF0000"/>
                </a:solidFill>
                <a:latin typeface="Consolas"/>
                <a:ea typeface="Consolas"/>
                <a:cs typeface="Consolas"/>
                <a:sym typeface="Consolas"/>
              </a:rPr>
              <a:t>miestilo</a:t>
            </a:r>
            <a:r>
              <a:rPr lang="es">
                <a:latin typeface="Consolas"/>
                <a:ea typeface="Consolas"/>
                <a:cs typeface="Consolas"/>
                <a:sym typeface="Consolas"/>
              </a:rPr>
              <a:t> {</a:t>
            </a:r>
            <a:endParaRPr>
              <a:latin typeface="Consolas"/>
              <a:ea typeface="Consolas"/>
              <a:cs typeface="Consolas"/>
              <a:sym typeface="Consolas"/>
            </a:endParaRPr>
          </a:p>
          <a:p>
            <a:pPr marL="457200" lvl="0" indent="457200" algn="l" rtl="0">
              <a:lnSpc>
                <a:spcPct val="150000"/>
              </a:lnSpc>
              <a:spcBef>
                <a:spcPts val="0"/>
              </a:spcBef>
              <a:spcAft>
                <a:spcPts val="0"/>
              </a:spcAft>
              <a:buClr>
                <a:srgbClr val="000000"/>
              </a:buClr>
              <a:buSzPts val="1100"/>
              <a:buFont typeface="Arial"/>
              <a:buNone/>
            </a:pPr>
            <a:r>
              <a:rPr lang="es">
                <a:solidFill>
                  <a:srgbClr val="FF0000"/>
                </a:solidFill>
                <a:latin typeface="Consolas"/>
                <a:ea typeface="Consolas"/>
                <a:cs typeface="Consolas"/>
                <a:sym typeface="Consolas"/>
              </a:rPr>
              <a:t>text-align: </a:t>
            </a:r>
            <a:r>
              <a:rPr lang="es">
                <a:solidFill>
                  <a:srgbClr val="0000FF"/>
                </a:solidFill>
                <a:latin typeface="Consolas"/>
                <a:ea typeface="Consolas"/>
                <a:cs typeface="Consolas"/>
                <a:sym typeface="Consolas"/>
              </a:rPr>
              <a:t>left</a:t>
            </a:r>
            <a:r>
              <a:rPr lang="es">
                <a:solidFill>
                  <a:srgbClr val="FF0000"/>
                </a:solidFill>
                <a:latin typeface="Consolas"/>
                <a:ea typeface="Consolas"/>
                <a:cs typeface="Consolas"/>
                <a:sym typeface="Consolas"/>
              </a:rPr>
              <a:t>;</a:t>
            </a:r>
            <a:endParaRPr>
              <a:latin typeface="Consolas"/>
              <a:ea typeface="Consolas"/>
              <a:cs typeface="Consolas"/>
              <a:sym typeface="Consolas"/>
            </a:endParaRPr>
          </a:p>
          <a:p>
            <a:pPr marL="457200" lvl="0" indent="0" algn="l" rtl="0">
              <a:lnSpc>
                <a:spcPct val="150000"/>
              </a:lnSpc>
              <a:spcBef>
                <a:spcPts val="0"/>
              </a:spcBef>
              <a:spcAft>
                <a:spcPts val="0"/>
              </a:spcAft>
              <a:buClr>
                <a:srgbClr val="000000"/>
              </a:buClr>
              <a:buSzPts val="1100"/>
              <a:buFont typeface="Arial"/>
              <a:buNone/>
            </a:pPr>
            <a:r>
              <a:rPr lang="es">
                <a:latin typeface="Consolas"/>
                <a:ea typeface="Consolas"/>
                <a:cs typeface="Consolas"/>
                <a:sym typeface="Consolas"/>
              </a:rPr>
              <a:t>}</a:t>
            </a:r>
            <a:endParaRPr>
              <a:latin typeface="Consolas"/>
              <a:ea typeface="Consolas"/>
              <a:cs typeface="Consolas"/>
              <a:sym typeface="Consolas"/>
            </a:endParaRPr>
          </a:p>
          <a:p>
            <a:pPr marL="0" lvl="0" indent="0" algn="l" rtl="0">
              <a:lnSpc>
                <a:spcPct val="150000"/>
              </a:lnSpc>
              <a:spcBef>
                <a:spcPts val="0"/>
              </a:spcBef>
              <a:spcAft>
                <a:spcPts val="0"/>
              </a:spcAft>
              <a:buClr>
                <a:srgbClr val="000000"/>
              </a:buClr>
              <a:buSzPts val="1100"/>
              <a:buFont typeface="Arial"/>
              <a:buNone/>
            </a:pPr>
            <a:r>
              <a:rPr lang="es">
                <a:latin typeface="Consolas"/>
                <a:ea typeface="Consolas"/>
                <a:cs typeface="Consolas"/>
                <a:sym typeface="Consolas"/>
              </a:rPr>
              <a:t>}</a:t>
            </a:r>
            <a:endParaRPr>
              <a:latin typeface="Consolas"/>
              <a:ea typeface="Consolas"/>
              <a:cs typeface="Consolas"/>
              <a:sym typeface="Consolas"/>
            </a:endParaRPr>
          </a:p>
          <a:p>
            <a:pPr marL="0" lvl="0" indent="0" algn="l" rtl="0">
              <a:lnSpc>
                <a:spcPct val="150000"/>
              </a:lnSpc>
              <a:spcBef>
                <a:spcPts val="0"/>
              </a:spcBef>
              <a:spcAft>
                <a:spcPts val="0"/>
              </a:spcAft>
              <a:buClr>
                <a:srgbClr val="000000"/>
              </a:buClr>
              <a:buSzPts val="1100"/>
              <a:buFont typeface="Arial"/>
              <a:buNone/>
            </a:pPr>
            <a:endParaRPr>
              <a:latin typeface="Didact Gothic"/>
              <a:ea typeface="Didact Gothic"/>
              <a:cs typeface="Didact Gothic"/>
              <a:sym typeface="Didact Gothic"/>
            </a:endParaRPr>
          </a:p>
          <a:p>
            <a:pPr marL="0" lvl="0" indent="0" algn="just" rtl="0">
              <a:lnSpc>
                <a:spcPct val="125000"/>
              </a:lnSpc>
              <a:spcBef>
                <a:spcPts val="0"/>
              </a:spcBef>
              <a:spcAft>
                <a:spcPts val="0"/>
              </a:spcAft>
              <a:buNone/>
            </a:pPr>
            <a:endParaRPr>
              <a:latin typeface="Didact Gothic"/>
              <a:ea typeface="Didact Gothic"/>
              <a:cs typeface="Didact Gothic"/>
              <a:sym typeface="Didact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6"/>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6"/>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MAPA DE CONCEPTOS</a:t>
            </a:r>
            <a:endParaRPr>
              <a:latin typeface="DM Sans"/>
              <a:ea typeface="DM Sans"/>
              <a:cs typeface="DM Sans"/>
              <a:sym typeface="DM Sans"/>
            </a:endParaRPr>
          </a:p>
        </p:txBody>
      </p:sp>
      <p:sp>
        <p:nvSpPr>
          <p:cNvPr id="123" name="Google Shape;123;p26"/>
          <p:cNvSpPr/>
          <p:nvPr/>
        </p:nvSpPr>
        <p:spPr>
          <a:xfrm>
            <a:off x="4310631" y="2520489"/>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Implementación</a:t>
            </a:r>
            <a:endParaRPr sz="1200">
              <a:solidFill>
                <a:srgbClr val="222222"/>
              </a:solidFill>
              <a:latin typeface="DM Sans"/>
              <a:ea typeface="DM Sans"/>
              <a:cs typeface="DM Sans"/>
              <a:sym typeface="DM Sans"/>
            </a:endParaRPr>
          </a:p>
        </p:txBody>
      </p:sp>
      <p:sp>
        <p:nvSpPr>
          <p:cNvPr id="124" name="Google Shape;124;p26"/>
          <p:cNvSpPr/>
          <p:nvPr/>
        </p:nvSpPr>
        <p:spPr>
          <a:xfrm>
            <a:off x="588525" y="2520484"/>
            <a:ext cx="1399200" cy="580200"/>
          </a:xfrm>
          <a:prstGeom prst="rect">
            <a:avLst/>
          </a:prstGeom>
          <a:solidFill>
            <a:srgbClr val="2728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rgbClr val="FFFFFF"/>
                </a:solidFill>
                <a:latin typeface="DM Sans"/>
                <a:ea typeface="DM Sans"/>
                <a:cs typeface="DM Sans"/>
                <a:sym typeface="DM Sans"/>
              </a:rPr>
              <a:t>Grids</a:t>
            </a:r>
            <a:endParaRPr sz="1200">
              <a:solidFill>
                <a:srgbClr val="FFFFFF"/>
              </a:solidFill>
              <a:latin typeface="DM Sans"/>
              <a:ea typeface="DM Sans"/>
              <a:cs typeface="DM Sans"/>
              <a:sym typeface="DM Sans"/>
            </a:endParaRPr>
          </a:p>
        </p:txBody>
      </p:sp>
      <p:sp>
        <p:nvSpPr>
          <p:cNvPr id="125" name="Google Shape;125;p26"/>
          <p:cNvSpPr/>
          <p:nvPr/>
        </p:nvSpPr>
        <p:spPr>
          <a:xfrm>
            <a:off x="6830630" y="2724863"/>
            <a:ext cx="1399200" cy="270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¿Por qué Grids?</a:t>
            </a:r>
            <a:endParaRPr sz="1200">
              <a:solidFill>
                <a:srgbClr val="222222"/>
              </a:solidFill>
              <a:latin typeface="DM Sans"/>
              <a:ea typeface="DM Sans"/>
              <a:cs typeface="DM Sans"/>
              <a:sym typeface="DM Sans"/>
            </a:endParaRPr>
          </a:p>
        </p:txBody>
      </p:sp>
      <p:sp>
        <p:nvSpPr>
          <p:cNvPr id="126" name="Google Shape;126;p26"/>
          <p:cNvSpPr/>
          <p:nvPr/>
        </p:nvSpPr>
        <p:spPr>
          <a:xfrm>
            <a:off x="4310631" y="1813775"/>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¿Qué es?</a:t>
            </a:r>
            <a:endParaRPr sz="1200">
              <a:solidFill>
                <a:srgbClr val="222222"/>
              </a:solidFill>
              <a:latin typeface="DM Sans"/>
              <a:ea typeface="DM Sans"/>
              <a:cs typeface="DM Sans"/>
              <a:sym typeface="DM Sans"/>
            </a:endParaRPr>
          </a:p>
        </p:txBody>
      </p:sp>
      <p:sp>
        <p:nvSpPr>
          <p:cNvPr id="127" name="Google Shape;127;p26"/>
          <p:cNvSpPr/>
          <p:nvPr/>
        </p:nvSpPr>
        <p:spPr>
          <a:xfrm>
            <a:off x="4310631" y="3227197"/>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Flexbox  ≠ Grids</a:t>
            </a:r>
            <a:endParaRPr sz="1200">
              <a:solidFill>
                <a:srgbClr val="222222"/>
              </a:solidFill>
              <a:latin typeface="DM Sans"/>
              <a:ea typeface="DM Sans"/>
              <a:cs typeface="DM Sans"/>
              <a:sym typeface="DM Sans"/>
            </a:endParaRPr>
          </a:p>
        </p:txBody>
      </p:sp>
      <p:cxnSp>
        <p:nvCxnSpPr>
          <p:cNvPr id="128" name="Google Shape;128;p26"/>
          <p:cNvCxnSpPr>
            <a:stCxn id="124" idx="3"/>
            <a:endCxn id="126" idx="1"/>
          </p:cNvCxnSpPr>
          <p:nvPr/>
        </p:nvCxnSpPr>
        <p:spPr>
          <a:xfrm rot="10800000" flipH="1">
            <a:off x="1987725" y="2103784"/>
            <a:ext cx="2322900" cy="706800"/>
          </a:xfrm>
          <a:prstGeom prst="bentConnector3">
            <a:avLst>
              <a:gd name="adj1" fmla="val 50002"/>
            </a:avLst>
          </a:prstGeom>
          <a:noFill/>
          <a:ln w="9525" cap="flat" cmpd="sng">
            <a:solidFill>
              <a:srgbClr val="CCCCCC"/>
            </a:solidFill>
            <a:prstDash val="solid"/>
            <a:round/>
            <a:headEnd type="none" w="med" len="med"/>
            <a:tailEnd type="oval" w="med" len="med"/>
          </a:ln>
        </p:spPr>
      </p:cxnSp>
      <p:cxnSp>
        <p:nvCxnSpPr>
          <p:cNvPr id="129" name="Google Shape;129;p26"/>
          <p:cNvCxnSpPr>
            <a:stCxn id="124" idx="3"/>
            <a:endCxn id="123" idx="1"/>
          </p:cNvCxnSpPr>
          <p:nvPr/>
        </p:nvCxnSpPr>
        <p:spPr>
          <a:xfrm>
            <a:off x="1987725" y="2810584"/>
            <a:ext cx="2322900" cy="600"/>
          </a:xfrm>
          <a:prstGeom prst="bentConnector3">
            <a:avLst>
              <a:gd name="adj1" fmla="val 50002"/>
            </a:avLst>
          </a:prstGeom>
          <a:noFill/>
          <a:ln w="9525" cap="flat" cmpd="sng">
            <a:solidFill>
              <a:srgbClr val="CCCCCC"/>
            </a:solidFill>
            <a:prstDash val="solid"/>
            <a:round/>
            <a:headEnd type="none" w="med" len="med"/>
            <a:tailEnd type="oval" w="med" len="med"/>
          </a:ln>
        </p:spPr>
      </p:cxnSp>
      <p:cxnSp>
        <p:nvCxnSpPr>
          <p:cNvPr id="130" name="Google Shape;130;p26"/>
          <p:cNvCxnSpPr>
            <a:stCxn id="124" idx="3"/>
            <a:endCxn id="127" idx="1"/>
          </p:cNvCxnSpPr>
          <p:nvPr/>
        </p:nvCxnSpPr>
        <p:spPr>
          <a:xfrm>
            <a:off x="1987725" y="2810584"/>
            <a:ext cx="2322900" cy="706800"/>
          </a:xfrm>
          <a:prstGeom prst="bentConnector3">
            <a:avLst>
              <a:gd name="adj1" fmla="val 50002"/>
            </a:avLst>
          </a:prstGeom>
          <a:noFill/>
          <a:ln w="9525" cap="flat" cmpd="sng">
            <a:solidFill>
              <a:srgbClr val="CCCCCC"/>
            </a:solidFill>
            <a:prstDash val="solid"/>
            <a:round/>
            <a:headEnd type="none" w="med" len="med"/>
            <a:tailEnd type="oval" w="med" len="med"/>
          </a:ln>
        </p:spPr>
      </p:cxnSp>
      <p:cxnSp>
        <p:nvCxnSpPr>
          <p:cNvPr id="131" name="Google Shape;131;p26"/>
          <p:cNvCxnSpPr/>
          <p:nvPr/>
        </p:nvCxnSpPr>
        <p:spPr>
          <a:xfrm>
            <a:off x="5907525" y="2860180"/>
            <a:ext cx="923100" cy="0"/>
          </a:xfrm>
          <a:prstGeom prst="straightConnector1">
            <a:avLst/>
          </a:prstGeom>
          <a:noFill/>
          <a:ln w="9525" cap="flat" cmpd="sng">
            <a:solidFill>
              <a:srgbClr val="CCCCCC"/>
            </a:solidFill>
            <a:prstDash val="solid"/>
            <a:round/>
            <a:headEnd type="none" w="med" len="med"/>
            <a:tailEnd type="oval" w="med" len="med"/>
          </a:ln>
        </p:spPr>
      </p:cxnSp>
      <p:pic>
        <p:nvPicPr>
          <p:cNvPr id="132" name="Google Shape;132;p26"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8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de Media Queries</a:t>
            </a:r>
            <a:endParaRPr sz="4000" b="1">
              <a:solidFill>
                <a:schemeClr val="dk1"/>
              </a:solidFill>
              <a:latin typeface="DM Sans"/>
              <a:ea typeface="DM Sans"/>
              <a:cs typeface="DM Sans"/>
              <a:sym typeface="DM Sans"/>
            </a:endParaRPr>
          </a:p>
        </p:txBody>
      </p:sp>
      <p:sp>
        <p:nvSpPr>
          <p:cNvPr id="673" name="Google Shape;673;p89"/>
          <p:cNvSpPr txBox="1"/>
          <p:nvPr/>
        </p:nvSpPr>
        <p:spPr>
          <a:xfrm>
            <a:off x="475500" y="1285700"/>
            <a:ext cx="6586200" cy="73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350">
                <a:latin typeface="DM Sans"/>
                <a:ea typeface="DM Sans"/>
                <a:cs typeface="DM Sans"/>
                <a:sym typeface="DM Sans"/>
              </a:rPr>
              <a:t>Puedes también modificar el cuerpo de texto, si lo utilizas en px para diferentes pantallas:</a:t>
            </a:r>
            <a:endParaRPr sz="1350">
              <a:latin typeface="DM Sans"/>
              <a:ea typeface="DM Sans"/>
              <a:cs typeface="DM Sans"/>
              <a:sym typeface="DM Sans"/>
            </a:endParaRPr>
          </a:p>
          <a:p>
            <a:pPr marL="0" lvl="0" indent="0" algn="l" rtl="0">
              <a:lnSpc>
                <a:spcPct val="100000"/>
              </a:lnSpc>
              <a:spcBef>
                <a:spcPts val="4000"/>
              </a:spcBef>
              <a:spcAft>
                <a:spcPts val="0"/>
              </a:spcAft>
              <a:buNone/>
            </a:pPr>
            <a:endParaRPr sz="1350">
              <a:latin typeface="DM Sans"/>
              <a:ea typeface="DM Sans"/>
              <a:cs typeface="DM Sans"/>
              <a:sym typeface="DM Sans"/>
            </a:endParaRPr>
          </a:p>
          <a:p>
            <a:pPr marL="0" lvl="0" indent="0" algn="l" rtl="0">
              <a:lnSpc>
                <a:spcPct val="100000"/>
              </a:lnSpc>
              <a:spcBef>
                <a:spcPts val="4000"/>
              </a:spcBef>
              <a:spcAft>
                <a:spcPts val="0"/>
              </a:spcAft>
              <a:buNone/>
            </a:pPr>
            <a:endParaRPr sz="1350">
              <a:latin typeface="DM Sans"/>
              <a:ea typeface="DM Sans"/>
              <a:cs typeface="DM Sans"/>
              <a:sym typeface="DM Sans"/>
            </a:endParaRPr>
          </a:p>
          <a:p>
            <a:pPr marL="0" lvl="0" indent="0" algn="l" rtl="0">
              <a:lnSpc>
                <a:spcPct val="100000"/>
              </a:lnSpc>
              <a:spcBef>
                <a:spcPts val="4000"/>
              </a:spcBef>
              <a:spcAft>
                <a:spcPts val="0"/>
              </a:spcAft>
              <a:buNone/>
            </a:pPr>
            <a:endParaRPr sz="1350">
              <a:latin typeface="DM Sans"/>
              <a:ea typeface="DM Sans"/>
              <a:cs typeface="DM Sans"/>
              <a:sym typeface="DM Sans"/>
            </a:endParaRPr>
          </a:p>
          <a:p>
            <a:pPr marL="0" lvl="0" indent="0" algn="l" rtl="0">
              <a:lnSpc>
                <a:spcPct val="100000"/>
              </a:lnSpc>
              <a:spcBef>
                <a:spcPts val="4000"/>
              </a:spcBef>
              <a:spcAft>
                <a:spcPts val="4000"/>
              </a:spcAft>
              <a:buNone/>
            </a:pPr>
            <a:endParaRPr sz="1350">
              <a:latin typeface="DM Sans"/>
              <a:ea typeface="DM Sans"/>
              <a:cs typeface="DM Sans"/>
              <a:sym typeface="DM Sans"/>
            </a:endParaRPr>
          </a:p>
        </p:txBody>
      </p:sp>
      <p:sp>
        <p:nvSpPr>
          <p:cNvPr id="674" name="Google Shape;674;p89"/>
          <p:cNvSpPr/>
          <p:nvPr/>
        </p:nvSpPr>
        <p:spPr>
          <a:xfrm>
            <a:off x="7929601" y="46827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89"/>
          <p:cNvSpPr txBox="1"/>
          <p:nvPr/>
        </p:nvSpPr>
        <p:spPr>
          <a:xfrm>
            <a:off x="2658450" y="1730925"/>
            <a:ext cx="3369900" cy="2893800"/>
          </a:xfrm>
          <a:prstGeom prst="rect">
            <a:avLst/>
          </a:prstGeom>
          <a:solidFill>
            <a:srgbClr val="EEEEEE"/>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s">
                <a:solidFill>
                  <a:srgbClr val="FF0000"/>
                </a:solidFill>
                <a:latin typeface="Consolas"/>
                <a:ea typeface="Consolas"/>
                <a:cs typeface="Consolas"/>
                <a:sym typeface="Consolas"/>
              </a:rPr>
              <a:t>@media </a:t>
            </a:r>
            <a:r>
              <a:rPr lang="es">
                <a:latin typeface="Consolas"/>
                <a:ea typeface="Consolas"/>
                <a:cs typeface="Consolas"/>
                <a:sym typeface="Consolas"/>
              </a:rPr>
              <a:t>(min-width: 600px) {</a:t>
            </a:r>
            <a:endParaRPr>
              <a:latin typeface="Consolas"/>
              <a:ea typeface="Consolas"/>
              <a:cs typeface="Consolas"/>
              <a:sym typeface="Consolas"/>
            </a:endParaRPr>
          </a:p>
          <a:p>
            <a:pPr marL="457200" lvl="0" indent="0" algn="l" rtl="0">
              <a:lnSpc>
                <a:spcPct val="150000"/>
              </a:lnSpc>
              <a:spcBef>
                <a:spcPts val="0"/>
              </a:spcBef>
              <a:spcAft>
                <a:spcPts val="0"/>
              </a:spcAft>
              <a:buClr>
                <a:srgbClr val="000000"/>
              </a:buClr>
              <a:buSzPts val="1100"/>
              <a:buFont typeface="Arial"/>
              <a:buNone/>
            </a:pPr>
            <a:r>
              <a:rPr lang="es">
                <a:solidFill>
                  <a:srgbClr val="FF0000"/>
                </a:solidFill>
                <a:latin typeface="Consolas"/>
                <a:ea typeface="Consolas"/>
                <a:cs typeface="Consolas"/>
                <a:sym typeface="Consolas"/>
              </a:rPr>
              <a:t>div.example</a:t>
            </a:r>
            <a:r>
              <a:rPr lang="es">
                <a:latin typeface="Consolas"/>
                <a:ea typeface="Consolas"/>
                <a:cs typeface="Consolas"/>
                <a:sym typeface="Consolas"/>
              </a:rPr>
              <a:t> {</a:t>
            </a:r>
            <a:endParaRPr>
              <a:latin typeface="Consolas"/>
              <a:ea typeface="Consolas"/>
              <a:cs typeface="Consolas"/>
              <a:sym typeface="Consolas"/>
            </a:endParaRPr>
          </a:p>
          <a:p>
            <a:pPr marL="457200" lvl="0" indent="457200" algn="l" rtl="0">
              <a:lnSpc>
                <a:spcPct val="150000"/>
              </a:lnSpc>
              <a:spcBef>
                <a:spcPts val="0"/>
              </a:spcBef>
              <a:spcAft>
                <a:spcPts val="0"/>
              </a:spcAft>
              <a:buClr>
                <a:srgbClr val="000000"/>
              </a:buClr>
              <a:buSzPts val="1100"/>
              <a:buFont typeface="Arial"/>
              <a:buNone/>
            </a:pPr>
            <a:r>
              <a:rPr lang="es">
                <a:solidFill>
                  <a:srgbClr val="FF0000"/>
                </a:solidFill>
                <a:latin typeface="Consolas"/>
                <a:ea typeface="Consolas"/>
                <a:cs typeface="Consolas"/>
                <a:sym typeface="Consolas"/>
              </a:rPr>
              <a:t>font-size: </a:t>
            </a:r>
            <a:r>
              <a:rPr lang="es">
                <a:solidFill>
                  <a:srgbClr val="0000FF"/>
                </a:solidFill>
                <a:latin typeface="Consolas"/>
                <a:ea typeface="Consolas"/>
                <a:cs typeface="Consolas"/>
                <a:sym typeface="Consolas"/>
              </a:rPr>
              <a:t>60px</a:t>
            </a:r>
            <a:r>
              <a:rPr lang="es">
                <a:solidFill>
                  <a:srgbClr val="FF0000"/>
                </a:solidFill>
                <a:latin typeface="Consolas"/>
                <a:ea typeface="Consolas"/>
                <a:cs typeface="Consolas"/>
                <a:sym typeface="Consolas"/>
              </a:rPr>
              <a:t>;</a:t>
            </a:r>
            <a:endParaRPr>
              <a:latin typeface="Consolas"/>
              <a:ea typeface="Consolas"/>
              <a:cs typeface="Consolas"/>
              <a:sym typeface="Consolas"/>
            </a:endParaRPr>
          </a:p>
          <a:p>
            <a:pPr marL="457200" lvl="0" indent="0" algn="l" rtl="0">
              <a:lnSpc>
                <a:spcPct val="150000"/>
              </a:lnSpc>
              <a:spcBef>
                <a:spcPts val="0"/>
              </a:spcBef>
              <a:spcAft>
                <a:spcPts val="0"/>
              </a:spcAft>
              <a:buClr>
                <a:srgbClr val="000000"/>
              </a:buClr>
              <a:buSzPts val="1100"/>
              <a:buFont typeface="Arial"/>
              <a:buNone/>
            </a:pPr>
            <a:r>
              <a:rPr lang="es">
                <a:latin typeface="Consolas"/>
                <a:ea typeface="Consolas"/>
                <a:cs typeface="Consolas"/>
                <a:sym typeface="Consolas"/>
              </a:rPr>
              <a:t>}</a:t>
            </a:r>
            <a:endParaRPr>
              <a:latin typeface="Consolas"/>
              <a:ea typeface="Consolas"/>
              <a:cs typeface="Consolas"/>
              <a:sym typeface="Consolas"/>
            </a:endParaRPr>
          </a:p>
          <a:p>
            <a:pPr marL="0" lvl="0" indent="0" algn="l" rtl="0">
              <a:lnSpc>
                <a:spcPct val="150000"/>
              </a:lnSpc>
              <a:spcBef>
                <a:spcPts val="0"/>
              </a:spcBef>
              <a:spcAft>
                <a:spcPts val="0"/>
              </a:spcAft>
              <a:buClr>
                <a:srgbClr val="000000"/>
              </a:buClr>
              <a:buSzPts val="1100"/>
              <a:buFont typeface="Arial"/>
              <a:buNone/>
            </a:pPr>
            <a:r>
              <a:rPr lang="es">
                <a:solidFill>
                  <a:srgbClr val="FF0000"/>
                </a:solidFill>
                <a:latin typeface="Consolas"/>
                <a:ea typeface="Consolas"/>
                <a:cs typeface="Consolas"/>
                <a:sym typeface="Consolas"/>
              </a:rPr>
              <a:t>@media </a:t>
            </a:r>
            <a:r>
              <a:rPr lang="es">
                <a:solidFill>
                  <a:srgbClr val="000000"/>
                </a:solidFill>
                <a:latin typeface="Consolas"/>
                <a:ea typeface="Consolas"/>
                <a:cs typeface="Consolas"/>
                <a:sym typeface="Consolas"/>
              </a:rPr>
              <a:t>(max-width: </a:t>
            </a:r>
            <a:r>
              <a:rPr lang="es">
                <a:latin typeface="Consolas"/>
                <a:ea typeface="Consolas"/>
                <a:cs typeface="Consolas"/>
                <a:sym typeface="Consolas"/>
              </a:rPr>
              <a:t>599</a:t>
            </a:r>
            <a:r>
              <a:rPr lang="es">
                <a:solidFill>
                  <a:srgbClr val="000000"/>
                </a:solidFill>
                <a:latin typeface="Consolas"/>
                <a:ea typeface="Consolas"/>
                <a:cs typeface="Consolas"/>
                <a:sym typeface="Consolas"/>
              </a:rPr>
              <a:t>px) {</a:t>
            </a:r>
            <a:endParaRPr>
              <a:solidFill>
                <a:srgbClr val="000000"/>
              </a:solidFill>
              <a:latin typeface="Consolas"/>
              <a:ea typeface="Consolas"/>
              <a:cs typeface="Consolas"/>
              <a:sym typeface="Consolas"/>
            </a:endParaRPr>
          </a:p>
          <a:p>
            <a:pPr marL="457200" lvl="0" indent="0" algn="l" rtl="0">
              <a:lnSpc>
                <a:spcPct val="150000"/>
              </a:lnSpc>
              <a:spcBef>
                <a:spcPts val="0"/>
              </a:spcBef>
              <a:spcAft>
                <a:spcPts val="0"/>
              </a:spcAft>
              <a:buClr>
                <a:srgbClr val="000000"/>
              </a:buClr>
              <a:buSzPts val="1100"/>
              <a:buFont typeface="Arial"/>
              <a:buNone/>
            </a:pPr>
            <a:r>
              <a:rPr lang="es">
                <a:solidFill>
                  <a:srgbClr val="FF0000"/>
                </a:solidFill>
                <a:latin typeface="Consolas"/>
                <a:ea typeface="Consolas"/>
                <a:cs typeface="Consolas"/>
                <a:sym typeface="Consolas"/>
              </a:rPr>
              <a:t>div.example</a:t>
            </a:r>
            <a:r>
              <a:rPr lang="es">
                <a:solidFill>
                  <a:srgbClr val="000000"/>
                </a:solidFill>
                <a:latin typeface="Consolas"/>
                <a:ea typeface="Consolas"/>
                <a:cs typeface="Consolas"/>
                <a:sym typeface="Consolas"/>
              </a:rPr>
              <a:t> {</a:t>
            </a:r>
            <a:endParaRPr>
              <a:solidFill>
                <a:srgbClr val="000000"/>
              </a:solidFill>
              <a:latin typeface="Consolas"/>
              <a:ea typeface="Consolas"/>
              <a:cs typeface="Consolas"/>
              <a:sym typeface="Consolas"/>
            </a:endParaRPr>
          </a:p>
          <a:p>
            <a:pPr marL="457200" lvl="0" indent="457200" algn="l" rtl="0">
              <a:lnSpc>
                <a:spcPct val="150000"/>
              </a:lnSpc>
              <a:spcBef>
                <a:spcPts val="0"/>
              </a:spcBef>
              <a:spcAft>
                <a:spcPts val="0"/>
              </a:spcAft>
              <a:buClr>
                <a:srgbClr val="000000"/>
              </a:buClr>
              <a:buSzPts val="1100"/>
              <a:buFont typeface="Arial"/>
              <a:buNone/>
            </a:pPr>
            <a:r>
              <a:rPr lang="es">
                <a:solidFill>
                  <a:srgbClr val="FF0000"/>
                </a:solidFill>
                <a:latin typeface="Consolas"/>
                <a:ea typeface="Consolas"/>
                <a:cs typeface="Consolas"/>
                <a:sym typeface="Consolas"/>
              </a:rPr>
              <a:t>font-size: </a:t>
            </a:r>
            <a:r>
              <a:rPr lang="es">
                <a:solidFill>
                  <a:srgbClr val="0000FF"/>
                </a:solidFill>
                <a:latin typeface="Consolas"/>
                <a:ea typeface="Consolas"/>
                <a:cs typeface="Consolas"/>
                <a:sym typeface="Consolas"/>
              </a:rPr>
              <a:t>30px</a:t>
            </a:r>
            <a:r>
              <a:rPr lang="es">
                <a:solidFill>
                  <a:srgbClr val="FF0000"/>
                </a:solidFill>
                <a:latin typeface="Consolas"/>
                <a:ea typeface="Consolas"/>
                <a:cs typeface="Consolas"/>
                <a:sym typeface="Consolas"/>
              </a:rPr>
              <a:t>;</a:t>
            </a:r>
            <a:endParaRPr>
              <a:solidFill>
                <a:srgbClr val="000000"/>
              </a:solidFill>
              <a:latin typeface="Consolas"/>
              <a:ea typeface="Consolas"/>
              <a:cs typeface="Consolas"/>
              <a:sym typeface="Consolas"/>
            </a:endParaRPr>
          </a:p>
          <a:p>
            <a:pPr marL="457200" lvl="0" indent="0" algn="l" rtl="0">
              <a:lnSpc>
                <a:spcPct val="150000"/>
              </a:lnSpc>
              <a:spcBef>
                <a:spcPts val="0"/>
              </a:spcBef>
              <a:spcAft>
                <a:spcPts val="0"/>
              </a:spcAft>
              <a:buClr>
                <a:srgbClr val="000000"/>
              </a:buClr>
              <a:buSzPts val="1100"/>
              <a:buFont typeface="Arial"/>
              <a:buNone/>
            </a:pPr>
            <a:r>
              <a:rPr lang="es">
                <a:solidFill>
                  <a:srgbClr val="000000"/>
                </a:solidFill>
                <a:latin typeface="Consolas"/>
                <a:ea typeface="Consolas"/>
                <a:cs typeface="Consolas"/>
                <a:sym typeface="Consolas"/>
              </a:rPr>
              <a:t>}</a:t>
            </a:r>
            <a:endParaRPr>
              <a:latin typeface="Consolas"/>
              <a:ea typeface="Consolas"/>
              <a:cs typeface="Consolas"/>
              <a:sym typeface="Consolas"/>
            </a:endParaRPr>
          </a:p>
        </p:txBody>
      </p:sp>
      <p:sp>
        <p:nvSpPr>
          <p:cNvPr id="676" name="Google Shape;676;p89"/>
          <p:cNvSpPr txBox="1"/>
          <p:nvPr/>
        </p:nvSpPr>
        <p:spPr>
          <a:xfrm>
            <a:off x="6229950" y="2405875"/>
            <a:ext cx="2084400" cy="1398300"/>
          </a:xfrm>
          <a:prstGeom prst="rect">
            <a:avLst/>
          </a:prstGeom>
          <a:noFill/>
          <a:ln>
            <a:noFill/>
          </a:ln>
        </p:spPr>
        <p:txBody>
          <a:bodyPr spcFirstLastPara="1" wrap="square" lIns="91425" tIns="91425" rIns="91425" bIns="91425" anchor="ctr" anchorCtr="0">
            <a:noAutofit/>
          </a:bodyPr>
          <a:lstStyle/>
          <a:p>
            <a:pPr marL="0" lvl="0" indent="0" algn="l" rtl="0">
              <a:spcBef>
                <a:spcPts val="4000"/>
              </a:spcBef>
              <a:spcAft>
                <a:spcPts val="4000"/>
              </a:spcAft>
              <a:buNone/>
            </a:pPr>
            <a:r>
              <a:rPr lang="es" sz="1350" b="1">
                <a:solidFill>
                  <a:srgbClr val="000000"/>
                </a:solidFill>
                <a:latin typeface="DM Sans"/>
                <a:ea typeface="DM Sans"/>
                <a:cs typeface="DM Sans"/>
                <a:sym typeface="DM Sans"/>
              </a:rPr>
              <a:t>Recuerda que esto no es necesario si utilizas el font-size en “em”</a:t>
            </a:r>
            <a:endParaRPr sz="1350" b="1">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Operador “AND”</a:t>
            </a:r>
            <a:endParaRPr sz="4000" b="1">
              <a:solidFill>
                <a:schemeClr val="dk1"/>
              </a:solidFill>
              <a:latin typeface="DM Sans"/>
              <a:ea typeface="DM Sans"/>
              <a:cs typeface="DM Sans"/>
              <a:sym typeface="DM Sans"/>
            </a:endParaRPr>
          </a:p>
        </p:txBody>
      </p:sp>
      <p:sp>
        <p:nvSpPr>
          <p:cNvPr id="682" name="Google Shape;682;p90"/>
          <p:cNvSpPr txBox="1"/>
          <p:nvPr/>
        </p:nvSpPr>
        <p:spPr>
          <a:xfrm>
            <a:off x="475500" y="1394550"/>
            <a:ext cx="4515600" cy="73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350">
                <a:latin typeface="DM Sans"/>
                <a:ea typeface="DM Sans"/>
                <a:cs typeface="DM Sans"/>
                <a:sym typeface="DM Sans"/>
              </a:rPr>
              <a:t>Puedes sumar diferentes indicaciones con las Media Queries, las cuales se combinan con el operador “and”. En este caso, el estilo que definido se reproducirá en pantallas que van de 400px a 700px:</a:t>
            </a:r>
            <a:endParaRPr sz="1350">
              <a:latin typeface="DM Sans"/>
              <a:ea typeface="DM Sans"/>
              <a:cs typeface="DM Sans"/>
              <a:sym typeface="DM Sans"/>
            </a:endParaRPr>
          </a:p>
          <a:p>
            <a:pPr marL="0" lvl="0" indent="0" algn="l" rtl="0">
              <a:lnSpc>
                <a:spcPct val="150000"/>
              </a:lnSpc>
              <a:spcBef>
                <a:spcPts val="4000"/>
              </a:spcBef>
              <a:spcAft>
                <a:spcPts val="0"/>
              </a:spcAft>
              <a:buNone/>
            </a:pPr>
            <a:endParaRPr sz="1350">
              <a:latin typeface="DM Sans"/>
              <a:ea typeface="DM Sans"/>
              <a:cs typeface="DM Sans"/>
              <a:sym typeface="DM Sans"/>
            </a:endParaRPr>
          </a:p>
          <a:p>
            <a:pPr marL="0" lvl="0" indent="0" algn="l" rtl="0">
              <a:lnSpc>
                <a:spcPct val="150000"/>
              </a:lnSpc>
              <a:spcBef>
                <a:spcPts val="4000"/>
              </a:spcBef>
              <a:spcAft>
                <a:spcPts val="0"/>
              </a:spcAft>
              <a:buNone/>
            </a:pPr>
            <a:endParaRPr sz="1350">
              <a:latin typeface="DM Sans"/>
              <a:ea typeface="DM Sans"/>
              <a:cs typeface="DM Sans"/>
              <a:sym typeface="DM Sans"/>
            </a:endParaRPr>
          </a:p>
          <a:p>
            <a:pPr marL="0" lvl="0" indent="0" algn="l" rtl="0">
              <a:lnSpc>
                <a:spcPct val="150000"/>
              </a:lnSpc>
              <a:spcBef>
                <a:spcPts val="4000"/>
              </a:spcBef>
              <a:spcAft>
                <a:spcPts val="0"/>
              </a:spcAft>
              <a:buNone/>
            </a:pPr>
            <a:endParaRPr sz="1350">
              <a:latin typeface="DM Sans"/>
              <a:ea typeface="DM Sans"/>
              <a:cs typeface="DM Sans"/>
              <a:sym typeface="DM Sans"/>
            </a:endParaRPr>
          </a:p>
          <a:p>
            <a:pPr marL="0" lvl="0" indent="0" algn="l" rtl="0">
              <a:lnSpc>
                <a:spcPct val="150000"/>
              </a:lnSpc>
              <a:spcBef>
                <a:spcPts val="4000"/>
              </a:spcBef>
              <a:spcAft>
                <a:spcPts val="0"/>
              </a:spcAft>
              <a:buNone/>
            </a:pPr>
            <a:endParaRPr sz="1350">
              <a:latin typeface="DM Sans"/>
              <a:ea typeface="DM Sans"/>
              <a:cs typeface="DM Sans"/>
              <a:sym typeface="DM Sans"/>
            </a:endParaRPr>
          </a:p>
          <a:p>
            <a:pPr marL="0" lvl="0" indent="0" algn="l" rtl="0">
              <a:lnSpc>
                <a:spcPct val="150000"/>
              </a:lnSpc>
              <a:spcBef>
                <a:spcPts val="4000"/>
              </a:spcBef>
              <a:spcAft>
                <a:spcPts val="0"/>
              </a:spcAft>
              <a:buNone/>
            </a:pPr>
            <a:endParaRPr sz="1350">
              <a:latin typeface="DM Sans"/>
              <a:ea typeface="DM Sans"/>
              <a:cs typeface="DM Sans"/>
              <a:sym typeface="DM Sans"/>
            </a:endParaRPr>
          </a:p>
          <a:p>
            <a:pPr marL="0" lvl="0" indent="0" algn="l" rtl="0">
              <a:lnSpc>
                <a:spcPct val="150000"/>
              </a:lnSpc>
              <a:spcBef>
                <a:spcPts val="4000"/>
              </a:spcBef>
              <a:spcAft>
                <a:spcPts val="4000"/>
              </a:spcAft>
              <a:buNone/>
            </a:pPr>
            <a:endParaRPr sz="1350">
              <a:latin typeface="DM Sans"/>
              <a:ea typeface="DM Sans"/>
              <a:cs typeface="DM Sans"/>
              <a:sym typeface="DM Sans"/>
            </a:endParaRPr>
          </a:p>
        </p:txBody>
      </p:sp>
      <p:sp>
        <p:nvSpPr>
          <p:cNvPr id="683" name="Google Shape;683;p90"/>
          <p:cNvSpPr txBox="1"/>
          <p:nvPr/>
        </p:nvSpPr>
        <p:spPr>
          <a:xfrm>
            <a:off x="1382850" y="2636225"/>
            <a:ext cx="6378300" cy="1486800"/>
          </a:xfrm>
          <a:prstGeom prst="rect">
            <a:avLst/>
          </a:prstGeom>
          <a:solidFill>
            <a:srgbClr val="EEEEEE"/>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s">
                <a:solidFill>
                  <a:srgbClr val="FF0000"/>
                </a:solidFill>
                <a:latin typeface="Consolas"/>
                <a:ea typeface="Consolas"/>
                <a:cs typeface="Consolas"/>
                <a:sym typeface="Consolas"/>
              </a:rPr>
              <a:t>@media </a:t>
            </a:r>
            <a:r>
              <a:rPr lang="es">
                <a:latin typeface="Consolas"/>
                <a:ea typeface="Consolas"/>
                <a:cs typeface="Consolas"/>
                <a:sym typeface="Consolas"/>
              </a:rPr>
              <a:t>(min-width: 400px) </a:t>
            </a:r>
            <a:r>
              <a:rPr lang="es">
                <a:solidFill>
                  <a:schemeClr val="dk1"/>
                </a:solidFill>
                <a:latin typeface="Consolas"/>
                <a:ea typeface="Consolas"/>
                <a:cs typeface="Consolas"/>
                <a:sym typeface="Consolas"/>
              </a:rPr>
              <a:t>and (max-width: 700px)</a:t>
            </a:r>
            <a:r>
              <a:rPr lang="es">
                <a:latin typeface="Consolas"/>
                <a:ea typeface="Consolas"/>
                <a:cs typeface="Consolas"/>
                <a:sym typeface="Consolas"/>
              </a:rPr>
              <a:t>{</a:t>
            </a:r>
            <a:endParaRPr>
              <a:latin typeface="Consolas"/>
              <a:ea typeface="Consolas"/>
              <a:cs typeface="Consolas"/>
              <a:sym typeface="Consolas"/>
            </a:endParaRPr>
          </a:p>
          <a:p>
            <a:pPr marL="457200" lvl="0" indent="0" algn="l" rtl="0">
              <a:lnSpc>
                <a:spcPct val="150000"/>
              </a:lnSpc>
              <a:spcBef>
                <a:spcPts val="0"/>
              </a:spcBef>
              <a:spcAft>
                <a:spcPts val="0"/>
              </a:spcAft>
              <a:buClr>
                <a:srgbClr val="000000"/>
              </a:buClr>
              <a:buSzPts val="1100"/>
              <a:buFont typeface="Arial"/>
              <a:buNone/>
            </a:pPr>
            <a:r>
              <a:rPr lang="es">
                <a:latin typeface="Consolas"/>
                <a:ea typeface="Consolas"/>
                <a:cs typeface="Consolas"/>
                <a:sym typeface="Consolas"/>
              </a:rPr>
              <a:t>.</a:t>
            </a:r>
            <a:r>
              <a:rPr lang="es">
                <a:solidFill>
                  <a:srgbClr val="FF0000"/>
                </a:solidFill>
                <a:latin typeface="Consolas"/>
                <a:ea typeface="Consolas"/>
                <a:cs typeface="Consolas"/>
                <a:sym typeface="Consolas"/>
              </a:rPr>
              <a:t>miestilo</a:t>
            </a:r>
            <a:r>
              <a:rPr lang="es">
                <a:latin typeface="Consolas"/>
                <a:ea typeface="Consolas"/>
                <a:cs typeface="Consolas"/>
                <a:sym typeface="Consolas"/>
              </a:rPr>
              <a:t> {</a:t>
            </a:r>
            <a:endParaRPr>
              <a:latin typeface="Consolas"/>
              <a:ea typeface="Consolas"/>
              <a:cs typeface="Consolas"/>
              <a:sym typeface="Consolas"/>
            </a:endParaRPr>
          </a:p>
          <a:p>
            <a:pPr marL="457200" lvl="0" indent="457200" algn="l" rtl="0">
              <a:lnSpc>
                <a:spcPct val="150000"/>
              </a:lnSpc>
              <a:spcBef>
                <a:spcPts val="0"/>
              </a:spcBef>
              <a:spcAft>
                <a:spcPts val="0"/>
              </a:spcAft>
              <a:buClr>
                <a:srgbClr val="000000"/>
              </a:buClr>
              <a:buSzPts val="1100"/>
              <a:buFont typeface="Arial"/>
              <a:buNone/>
            </a:pPr>
            <a:r>
              <a:rPr lang="es">
                <a:solidFill>
                  <a:srgbClr val="FF0000"/>
                </a:solidFill>
                <a:latin typeface="Consolas"/>
                <a:ea typeface="Consolas"/>
                <a:cs typeface="Consolas"/>
                <a:sym typeface="Consolas"/>
              </a:rPr>
              <a:t>text-align: </a:t>
            </a:r>
            <a:r>
              <a:rPr lang="es">
                <a:solidFill>
                  <a:srgbClr val="0000FF"/>
                </a:solidFill>
                <a:latin typeface="Consolas"/>
                <a:ea typeface="Consolas"/>
                <a:cs typeface="Consolas"/>
                <a:sym typeface="Consolas"/>
              </a:rPr>
              <a:t>left</a:t>
            </a:r>
            <a:r>
              <a:rPr lang="es">
                <a:solidFill>
                  <a:srgbClr val="FF0000"/>
                </a:solidFill>
                <a:latin typeface="Consolas"/>
                <a:ea typeface="Consolas"/>
                <a:cs typeface="Consolas"/>
                <a:sym typeface="Consolas"/>
              </a:rPr>
              <a:t>;</a:t>
            </a:r>
            <a:endParaRPr>
              <a:latin typeface="Consolas"/>
              <a:ea typeface="Consolas"/>
              <a:cs typeface="Consolas"/>
              <a:sym typeface="Consolas"/>
            </a:endParaRPr>
          </a:p>
          <a:p>
            <a:pPr marL="457200" lvl="0" indent="0" algn="l" rtl="0">
              <a:lnSpc>
                <a:spcPct val="150000"/>
              </a:lnSpc>
              <a:spcBef>
                <a:spcPts val="0"/>
              </a:spcBef>
              <a:spcAft>
                <a:spcPts val="0"/>
              </a:spcAft>
              <a:buClr>
                <a:srgbClr val="000000"/>
              </a:buClr>
              <a:buSzPts val="1100"/>
              <a:buFont typeface="Arial"/>
              <a:buNone/>
            </a:pPr>
            <a:r>
              <a:rPr lang="es">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9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Orientación</a:t>
            </a:r>
            <a:endParaRPr sz="4000" b="1">
              <a:solidFill>
                <a:schemeClr val="dk1"/>
              </a:solidFill>
              <a:latin typeface="DM Sans"/>
              <a:ea typeface="DM Sans"/>
              <a:cs typeface="DM Sans"/>
              <a:sym typeface="DM Sans"/>
            </a:endParaRPr>
          </a:p>
        </p:txBody>
      </p:sp>
      <p:sp>
        <p:nvSpPr>
          <p:cNvPr id="689" name="Google Shape;689;p91"/>
          <p:cNvSpPr txBox="1"/>
          <p:nvPr/>
        </p:nvSpPr>
        <p:spPr>
          <a:xfrm>
            <a:off x="475500" y="1459875"/>
            <a:ext cx="3941100" cy="73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350">
                <a:latin typeface="DM Sans"/>
                <a:ea typeface="DM Sans"/>
                <a:cs typeface="DM Sans"/>
                <a:sym typeface="DM Sans"/>
              </a:rPr>
              <a:t>En este caso, solo se reproducirá el estilo si la ventana tiene un ancho de 700px o más, y la pantalla está en formato horizontal.</a:t>
            </a:r>
            <a:endParaRPr sz="1350">
              <a:latin typeface="DM Sans"/>
              <a:ea typeface="DM Sans"/>
              <a:cs typeface="DM Sans"/>
              <a:sym typeface="DM Sans"/>
            </a:endParaRPr>
          </a:p>
          <a:p>
            <a:pPr marL="0" lvl="0" indent="0" algn="l" rtl="0">
              <a:lnSpc>
                <a:spcPct val="150000"/>
              </a:lnSpc>
              <a:spcBef>
                <a:spcPts val="4000"/>
              </a:spcBef>
              <a:spcAft>
                <a:spcPts val="0"/>
              </a:spcAft>
              <a:buNone/>
            </a:pPr>
            <a:endParaRPr sz="1350">
              <a:latin typeface="DM Sans"/>
              <a:ea typeface="DM Sans"/>
              <a:cs typeface="DM Sans"/>
              <a:sym typeface="DM Sans"/>
            </a:endParaRPr>
          </a:p>
          <a:p>
            <a:pPr marL="0" lvl="0" indent="0" algn="l" rtl="0">
              <a:lnSpc>
                <a:spcPct val="150000"/>
              </a:lnSpc>
              <a:spcBef>
                <a:spcPts val="4000"/>
              </a:spcBef>
              <a:spcAft>
                <a:spcPts val="0"/>
              </a:spcAft>
              <a:buNone/>
            </a:pPr>
            <a:endParaRPr sz="1350">
              <a:latin typeface="DM Sans"/>
              <a:ea typeface="DM Sans"/>
              <a:cs typeface="DM Sans"/>
              <a:sym typeface="DM Sans"/>
            </a:endParaRPr>
          </a:p>
          <a:p>
            <a:pPr marL="0" lvl="0" indent="0" algn="l" rtl="0">
              <a:lnSpc>
                <a:spcPct val="150000"/>
              </a:lnSpc>
              <a:spcBef>
                <a:spcPts val="4000"/>
              </a:spcBef>
              <a:spcAft>
                <a:spcPts val="0"/>
              </a:spcAft>
              <a:buNone/>
            </a:pPr>
            <a:endParaRPr sz="1350">
              <a:latin typeface="DM Sans"/>
              <a:ea typeface="DM Sans"/>
              <a:cs typeface="DM Sans"/>
              <a:sym typeface="DM Sans"/>
            </a:endParaRPr>
          </a:p>
          <a:p>
            <a:pPr marL="0" lvl="0" indent="0" algn="l" rtl="0">
              <a:lnSpc>
                <a:spcPct val="150000"/>
              </a:lnSpc>
              <a:spcBef>
                <a:spcPts val="4000"/>
              </a:spcBef>
              <a:spcAft>
                <a:spcPts val="0"/>
              </a:spcAft>
              <a:buNone/>
            </a:pPr>
            <a:endParaRPr sz="1350">
              <a:latin typeface="DM Sans"/>
              <a:ea typeface="DM Sans"/>
              <a:cs typeface="DM Sans"/>
              <a:sym typeface="DM Sans"/>
            </a:endParaRPr>
          </a:p>
          <a:p>
            <a:pPr marL="0" lvl="0" indent="0" algn="l" rtl="0">
              <a:lnSpc>
                <a:spcPct val="150000"/>
              </a:lnSpc>
              <a:spcBef>
                <a:spcPts val="4000"/>
              </a:spcBef>
              <a:spcAft>
                <a:spcPts val="0"/>
              </a:spcAft>
              <a:buNone/>
            </a:pPr>
            <a:endParaRPr sz="1350">
              <a:latin typeface="DM Sans"/>
              <a:ea typeface="DM Sans"/>
              <a:cs typeface="DM Sans"/>
              <a:sym typeface="DM Sans"/>
            </a:endParaRPr>
          </a:p>
          <a:p>
            <a:pPr marL="0" lvl="0" indent="0" algn="l" rtl="0">
              <a:lnSpc>
                <a:spcPct val="150000"/>
              </a:lnSpc>
              <a:spcBef>
                <a:spcPts val="4000"/>
              </a:spcBef>
              <a:spcAft>
                <a:spcPts val="4000"/>
              </a:spcAft>
              <a:buNone/>
            </a:pPr>
            <a:endParaRPr sz="1350">
              <a:latin typeface="DM Sans"/>
              <a:ea typeface="DM Sans"/>
              <a:cs typeface="DM Sans"/>
              <a:sym typeface="DM Sans"/>
            </a:endParaRPr>
          </a:p>
        </p:txBody>
      </p:sp>
      <p:sp>
        <p:nvSpPr>
          <p:cNvPr id="690" name="Google Shape;690;p91"/>
          <p:cNvSpPr txBox="1"/>
          <p:nvPr/>
        </p:nvSpPr>
        <p:spPr>
          <a:xfrm>
            <a:off x="1826700" y="2571750"/>
            <a:ext cx="5490600" cy="1466400"/>
          </a:xfrm>
          <a:prstGeom prst="rect">
            <a:avLst/>
          </a:prstGeom>
          <a:solidFill>
            <a:srgbClr val="EEEEEE"/>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s">
                <a:solidFill>
                  <a:srgbClr val="FF0000"/>
                </a:solidFill>
                <a:latin typeface="Consolas"/>
                <a:ea typeface="Consolas"/>
                <a:cs typeface="Consolas"/>
                <a:sym typeface="Consolas"/>
              </a:rPr>
              <a:t>@media </a:t>
            </a:r>
            <a:r>
              <a:rPr lang="es">
                <a:latin typeface="Consolas"/>
                <a:ea typeface="Consolas"/>
                <a:cs typeface="Consolas"/>
                <a:sym typeface="Consolas"/>
              </a:rPr>
              <a:t>(min-width: 700px) and (orientation: landscape) {</a:t>
            </a:r>
            <a:endParaRPr>
              <a:latin typeface="Consolas"/>
              <a:ea typeface="Consolas"/>
              <a:cs typeface="Consolas"/>
              <a:sym typeface="Consolas"/>
            </a:endParaRPr>
          </a:p>
          <a:p>
            <a:pPr marL="457200" lvl="0" indent="0" algn="l" rtl="0">
              <a:lnSpc>
                <a:spcPct val="150000"/>
              </a:lnSpc>
              <a:spcBef>
                <a:spcPts val="0"/>
              </a:spcBef>
              <a:spcAft>
                <a:spcPts val="0"/>
              </a:spcAft>
              <a:buClr>
                <a:srgbClr val="000000"/>
              </a:buClr>
              <a:buSzPts val="1100"/>
              <a:buFont typeface="Arial"/>
              <a:buNone/>
            </a:pPr>
            <a:r>
              <a:rPr lang="es">
                <a:latin typeface="Consolas"/>
                <a:ea typeface="Consolas"/>
                <a:cs typeface="Consolas"/>
                <a:sym typeface="Consolas"/>
              </a:rPr>
              <a:t>.</a:t>
            </a:r>
            <a:r>
              <a:rPr lang="es">
                <a:solidFill>
                  <a:srgbClr val="FF0000"/>
                </a:solidFill>
                <a:latin typeface="Consolas"/>
                <a:ea typeface="Consolas"/>
                <a:cs typeface="Consolas"/>
                <a:sym typeface="Consolas"/>
              </a:rPr>
              <a:t>miestilo</a:t>
            </a:r>
            <a:r>
              <a:rPr lang="es">
                <a:latin typeface="Consolas"/>
                <a:ea typeface="Consolas"/>
                <a:cs typeface="Consolas"/>
                <a:sym typeface="Consolas"/>
              </a:rPr>
              <a:t> {</a:t>
            </a:r>
            <a:endParaRPr>
              <a:latin typeface="Consolas"/>
              <a:ea typeface="Consolas"/>
              <a:cs typeface="Consolas"/>
              <a:sym typeface="Consolas"/>
            </a:endParaRPr>
          </a:p>
          <a:p>
            <a:pPr marL="457200" lvl="0" indent="457200" algn="l" rtl="0">
              <a:lnSpc>
                <a:spcPct val="150000"/>
              </a:lnSpc>
              <a:spcBef>
                <a:spcPts val="0"/>
              </a:spcBef>
              <a:spcAft>
                <a:spcPts val="0"/>
              </a:spcAft>
              <a:buClr>
                <a:srgbClr val="000000"/>
              </a:buClr>
              <a:buSzPts val="1100"/>
              <a:buFont typeface="Arial"/>
              <a:buNone/>
            </a:pPr>
            <a:r>
              <a:rPr lang="es">
                <a:solidFill>
                  <a:srgbClr val="FF0000"/>
                </a:solidFill>
                <a:latin typeface="Consolas"/>
                <a:ea typeface="Consolas"/>
                <a:cs typeface="Consolas"/>
                <a:sym typeface="Consolas"/>
              </a:rPr>
              <a:t>text-align: </a:t>
            </a:r>
            <a:r>
              <a:rPr lang="es">
                <a:solidFill>
                  <a:srgbClr val="0000FF"/>
                </a:solidFill>
                <a:latin typeface="Consolas"/>
                <a:ea typeface="Consolas"/>
                <a:cs typeface="Consolas"/>
                <a:sym typeface="Consolas"/>
              </a:rPr>
              <a:t>left</a:t>
            </a:r>
            <a:r>
              <a:rPr lang="es">
                <a:solidFill>
                  <a:srgbClr val="FF0000"/>
                </a:solidFill>
                <a:latin typeface="Consolas"/>
                <a:ea typeface="Consolas"/>
                <a:cs typeface="Consolas"/>
                <a:sym typeface="Consolas"/>
              </a:rPr>
              <a:t>;</a:t>
            </a:r>
            <a:endParaRPr>
              <a:latin typeface="Consolas"/>
              <a:ea typeface="Consolas"/>
              <a:cs typeface="Consolas"/>
              <a:sym typeface="Consolas"/>
            </a:endParaRPr>
          </a:p>
          <a:p>
            <a:pPr marL="457200" lvl="0" indent="0" algn="l" rtl="0">
              <a:lnSpc>
                <a:spcPct val="150000"/>
              </a:lnSpc>
              <a:spcBef>
                <a:spcPts val="0"/>
              </a:spcBef>
              <a:spcAft>
                <a:spcPts val="0"/>
              </a:spcAft>
              <a:buClr>
                <a:srgbClr val="000000"/>
              </a:buClr>
              <a:buSzPts val="1100"/>
              <a:buFont typeface="Arial"/>
              <a:buNone/>
            </a:pPr>
            <a:r>
              <a:rPr lang="es">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9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de Media Queries</a:t>
            </a:r>
            <a:endParaRPr sz="4000" b="1">
              <a:solidFill>
                <a:schemeClr val="dk1"/>
              </a:solidFill>
              <a:latin typeface="DM Sans"/>
              <a:ea typeface="DM Sans"/>
              <a:cs typeface="DM Sans"/>
              <a:sym typeface="DM Sans"/>
            </a:endParaRPr>
          </a:p>
        </p:txBody>
      </p:sp>
      <p:sp>
        <p:nvSpPr>
          <p:cNvPr id="696" name="Google Shape;696;p92"/>
          <p:cNvSpPr txBox="1"/>
          <p:nvPr/>
        </p:nvSpPr>
        <p:spPr>
          <a:xfrm>
            <a:off x="518975" y="1417525"/>
            <a:ext cx="2968500" cy="174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s" sz="1350">
                <a:latin typeface="DM Sans"/>
                <a:ea typeface="DM Sans"/>
                <a:cs typeface="DM Sans"/>
                <a:sym typeface="DM Sans"/>
              </a:rPr>
              <a:t>Modificación de menú de posición horizontal en pantallas grandes, a vertical en pantallas chicas.</a:t>
            </a:r>
            <a:endParaRPr sz="1350">
              <a:latin typeface="DM Sans"/>
              <a:ea typeface="DM Sans"/>
              <a:cs typeface="DM Sans"/>
              <a:sym typeface="DM Sans"/>
            </a:endParaRPr>
          </a:p>
        </p:txBody>
      </p:sp>
      <p:graphicFrame>
        <p:nvGraphicFramePr>
          <p:cNvPr id="697" name="Google Shape;697;p92"/>
          <p:cNvGraphicFramePr/>
          <p:nvPr/>
        </p:nvGraphicFramePr>
        <p:xfrm>
          <a:off x="1342013" y="3220225"/>
          <a:ext cx="2777600" cy="1344050"/>
        </p:xfrm>
        <a:graphic>
          <a:graphicData uri="http://schemas.openxmlformats.org/drawingml/2006/table">
            <a:tbl>
              <a:tblPr>
                <a:noFill/>
                <a:tableStyleId>{5C577A31-0D2B-4744-A2A3-D57146B9E4A7}</a:tableStyleId>
              </a:tblPr>
              <a:tblGrid>
                <a:gridCol w="2777600">
                  <a:extLst>
                    <a:ext uri="{9D8B030D-6E8A-4147-A177-3AD203B41FA5}">
                      <a16:colId xmlns:a16="http://schemas.microsoft.com/office/drawing/2014/main" val="20000"/>
                    </a:ext>
                  </a:extLst>
                </a:gridCol>
              </a:tblGrid>
              <a:tr h="1344050">
                <a:tc>
                  <a:txBody>
                    <a:bodyPr/>
                    <a:lstStyle/>
                    <a:p>
                      <a:pPr marL="0" lvl="0" indent="0" algn="l" rtl="0">
                        <a:spcBef>
                          <a:spcPts val="0"/>
                        </a:spcBef>
                        <a:spcAft>
                          <a:spcPts val="0"/>
                        </a:spcAft>
                        <a:buNone/>
                      </a:pPr>
                      <a:r>
                        <a:rPr lang="es" sz="1200">
                          <a:solidFill>
                            <a:srgbClr val="D9D9D9"/>
                          </a:solidFill>
                          <a:latin typeface="Consolas"/>
                          <a:ea typeface="Consolas"/>
                          <a:cs typeface="Consolas"/>
                          <a:sym typeface="Consolas"/>
                        </a:rPr>
                        <a:t>&lt;</a:t>
                      </a:r>
                      <a:r>
                        <a:rPr lang="es" sz="1200">
                          <a:solidFill>
                            <a:srgbClr val="E06666"/>
                          </a:solidFill>
                          <a:latin typeface="Consolas"/>
                          <a:ea typeface="Consolas"/>
                          <a:cs typeface="Consolas"/>
                          <a:sym typeface="Consolas"/>
                        </a:rPr>
                        <a:t>div </a:t>
                      </a:r>
                      <a:r>
                        <a:rPr lang="es" sz="1200">
                          <a:solidFill>
                            <a:srgbClr val="FF9900"/>
                          </a:solidFill>
                          <a:latin typeface="Consolas"/>
                          <a:ea typeface="Consolas"/>
                          <a:cs typeface="Consolas"/>
                          <a:sym typeface="Consolas"/>
                        </a:rPr>
                        <a:t>class</a:t>
                      </a:r>
                      <a:r>
                        <a:rPr lang="es" sz="1200">
                          <a:solidFill>
                            <a:srgbClr val="93C47D"/>
                          </a:solidFill>
                          <a:latin typeface="Consolas"/>
                          <a:ea typeface="Consolas"/>
                          <a:cs typeface="Consolas"/>
                          <a:sym typeface="Consolas"/>
                        </a:rPr>
                        <a:t>="topnav"</a:t>
                      </a:r>
                      <a:r>
                        <a:rPr lang="es" sz="1200">
                          <a:solidFill>
                            <a:srgbClr val="D9D9D9"/>
                          </a:solidFill>
                          <a:latin typeface="Consolas"/>
                          <a:ea typeface="Consolas"/>
                          <a:cs typeface="Consolas"/>
                          <a:sym typeface="Consolas"/>
                        </a:rPr>
                        <a:t>&gt;</a:t>
                      </a:r>
                      <a:endParaRPr sz="1200">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None/>
                      </a:pPr>
                      <a:r>
                        <a:rPr lang="es" sz="1200">
                          <a:solidFill>
                            <a:srgbClr val="D9D9D9"/>
                          </a:solidFill>
                          <a:latin typeface="Consolas"/>
                          <a:ea typeface="Consolas"/>
                          <a:cs typeface="Consolas"/>
                          <a:sym typeface="Consolas"/>
                        </a:rPr>
                        <a:t>  &lt;</a:t>
                      </a:r>
                      <a:r>
                        <a:rPr lang="es" sz="1200">
                          <a:solidFill>
                            <a:srgbClr val="E06666"/>
                          </a:solidFill>
                          <a:latin typeface="Consolas"/>
                          <a:ea typeface="Consolas"/>
                          <a:cs typeface="Consolas"/>
                          <a:sym typeface="Consolas"/>
                        </a:rPr>
                        <a:t>a</a:t>
                      </a:r>
                      <a:r>
                        <a:rPr lang="es" sz="1200">
                          <a:solidFill>
                            <a:srgbClr val="D9D9D9"/>
                          </a:solidFill>
                          <a:latin typeface="Consolas"/>
                          <a:ea typeface="Consolas"/>
                          <a:cs typeface="Consolas"/>
                          <a:sym typeface="Consolas"/>
                        </a:rPr>
                        <a:t> </a:t>
                      </a:r>
                      <a:r>
                        <a:rPr lang="es" sz="1200">
                          <a:solidFill>
                            <a:srgbClr val="FF9900"/>
                          </a:solidFill>
                          <a:latin typeface="Consolas"/>
                          <a:ea typeface="Consolas"/>
                          <a:cs typeface="Consolas"/>
                          <a:sym typeface="Consolas"/>
                        </a:rPr>
                        <a:t>href</a:t>
                      </a:r>
                      <a:r>
                        <a:rPr lang="es" sz="1200">
                          <a:solidFill>
                            <a:srgbClr val="D9D9D9"/>
                          </a:solidFill>
                          <a:latin typeface="Consolas"/>
                          <a:ea typeface="Consolas"/>
                          <a:cs typeface="Consolas"/>
                          <a:sym typeface="Consolas"/>
                        </a:rPr>
                        <a:t>="#"&gt;Home&lt;/</a:t>
                      </a:r>
                      <a:r>
                        <a:rPr lang="es" sz="1200">
                          <a:solidFill>
                            <a:srgbClr val="E06666"/>
                          </a:solidFill>
                          <a:latin typeface="Consolas"/>
                          <a:ea typeface="Consolas"/>
                          <a:cs typeface="Consolas"/>
                          <a:sym typeface="Consolas"/>
                        </a:rPr>
                        <a:t>a</a:t>
                      </a:r>
                      <a:r>
                        <a:rPr lang="es" sz="1200">
                          <a:solidFill>
                            <a:srgbClr val="D9D9D9"/>
                          </a:solidFill>
                          <a:latin typeface="Consolas"/>
                          <a:ea typeface="Consolas"/>
                          <a:cs typeface="Consolas"/>
                          <a:sym typeface="Consolas"/>
                        </a:rPr>
                        <a:t>&gt;</a:t>
                      </a:r>
                      <a:endParaRPr sz="1200">
                        <a:solidFill>
                          <a:srgbClr val="D9D9D9"/>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s" sz="1200">
                          <a:solidFill>
                            <a:srgbClr val="D9D9D9"/>
                          </a:solidFill>
                          <a:latin typeface="Consolas"/>
                          <a:ea typeface="Consolas"/>
                          <a:cs typeface="Consolas"/>
                          <a:sym typeface="Consolas"/>
                        </a:rPr>
                        <a:t>  &lt;</a:t>
                      </a:r>
                      <a:r>
                        <a:rPr lang="es" sz="1200">
                          <a:solidFill>
                            <a:srgbClr val="E06666"/>
                          </a:solidFill>
                          <a:latin typeface="Consolas"/>
                          <a:ea typeface="Consolas"/>
                          <a:cs typeface="Consolas"/>
                          <a:sym typeface="Consolas"/>
                        </a:rPr>
                        <a:t>a</a:t>
                      </a:r>
                      <a:r>
                        <a:rPr lang="es" sz="1200">
                          <a:solidFill>
                            <a:srgbClr val="D9D9D9"/>
                          </a:solidFill>
                          <a:latin typeface="Consolas"/>
                          <a:ea typeface="Consolas"/>
                          <a:cs typeface="Consolas"/>
                          <a:sym typeface="Consolas"/>
                        </a:rPr>
                        <a:t> </a:t>
                      </a:r>
                      <a:r>
                        <a:rPr lang="es" sz="1200">
                          <a:solidFill>
                            <a:srgbClr val="FF9900"/>
                          </a:solidFill>
                          <a:latin typeface="Consolas"/>
                          <a:ea typeface="Consolas"/>
                          <a:cs typeface="Consolas"/>
                          <a:sym typeface="Consolas"/>
                        </a:rPr>
                        <a:t>href</a:t>
                      </a:r>
                      <a:r>
                        <a:rPr lang="es" sz="1200">
                          <a:solidFill>
                            <a:srgbClr val="D9D9D9"/>
                          </a:solidFill>
                          <a:latin typeface="Consolas"/>
                          <a:ea typeface="Consolas"/>
                          <a:cs typeface="Consolas"/>
                          <a:sym typeface="Consolas"/>
                        </a:rPr>
                        <a:t>="#"&gt;Nosotros&lt;/</a:t>
                      </a:r>
                      <a:r>
                        <a:rPr lang="es" sz="1200">
                          <a:solidFill>
                            <a:srgbClr val="E06666"/>
                          </a:solidFill>
                          <a:latin typeface="Consolas"/>
                          <a:ea typeface="Consolas"/>
                          <a:cs typeface="Consolas"/>
                          <a:sym typeface="Consolas"/>
                        </a:rPr>
                        <a:t>a</a:t>
                      </a:r>
                      <a:r>
                        <a:rPr lang="es" sz="1200">
                          <a:solidFill>
                            <a:srgbClr val="D9D9D9"/>
                          </a:solidFill>
                          <a:latin typeface="Consolas"/>
                          <a:ea typeface="Consolas"/>
                          <a:cs typeface="Consolas"/>
                          <a:sym typeface="Consolas"/>
                        </a:rPr>
                        <a:t>&gt;</a:t>
                      </a:r>
                      <a:endParaRPr sz="1200">
                        <a:solidFill>
                          <a:srgbClr val="D9D9D9"/>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s" sz="1200">
                          <a:solidFill>
                            <a:srgbClr val="D9D9D9"/>
                          </a:solidFill>
                          <a:latin typeface="Consolas"/>
                          <a:ea typeface="Consolas"/>
                          <a:cs typeface="Consolas"/>
                          <a:sym typeface="Consolas"/>
                        </a:rPr>
                        <a:t>  &lt;</a:t>
                      </a:r>
                      <a:r>
                        <a:rPr lang="es" sz="1200">
                          <a:solidFill>
                            <a:srgbClr val="E06666"/>
                          </a:solidFill>
                          <a:latin typeface="Consolas"/>
                          <a:ea typeface="Consolas"/>
                          <a:cs typeface="Consolas"/>
                          <a:sym typeface="Consolas"/>
                        </a:rPr>
                        <a:t>a</a:t>
                      </a:r>
                      <a:r>
                        <a:rPr lang="es" sz="1200">
                          <a:solidFill>
                            <a:srgbClr val="D9D9D9"/>
                          </a:solidFill>
                          <a:latin typeface="Consolas"/>
                          <a:ea typeface="Consolas"/>
                          <a:cs typeface="Consolas"/>
                          <a:sym typeface="Consolas"/>
                        </a:rPr>
                        <a:t> </a:t>
                      </a:r>
                      <a:r>
                        <a:rPr lang="es" sz="1200">
                          <a:solidFill>
                            <a:srgbClr val="FF9900"/>
                          </a:solidFill>
                          <a:latin typeface="Consolas"/>
                          <a:ea typeface="Consolas"/>
                          <a:cs typeface="Consolas"/>
                          <a:sym typeface="Consolas"/>
                        </a:rPr>
                        <a:t>href</a:t>
                      </a:r>
                      <a:r>
                        <a:rPr lang="es" sz="1200">
                          <a:solidFill>
                            <a:srgbClr val="D9D9D9"/>
                          </a:solidFill>
                          <a:latin typeface="Consolas"/>
                          <a:ea typeface="Consolas"/>
                          <a:cs typeface="Consolas"/>
                          <a:sym typeface="Consolas"/>
                        </a:rPr>
                        <a:t>="#"&gt;Contacto&lt;/</a:t>
                      </a:r>
                      <a:r>
                        <a:rPr lang="es" sz="1200">
                          <a:solidFill>
                            <a:srgbClr val="E06666"/>
                          </a:solidFill>
                          <a:latin typeface="Consolas"/>
                          <a:ea typeface="Consolas"/>
                          <a:cs typeface="Consolas"/>
                          <a:sym typeface="Consolas"/>
                        </a:rPr>
                        <a:t>a</a:t>
                      </a:r>
                      <a:r>
                        <a:rPr lang="es" sz="1200">
                          <a:solidFill>
                            <a:srgbClr val="D9D9D9"/>
                          </a:solidFill>
                          <a:latin typeface="Consolas"/>
                          <a:ea typeface="Consolas"/>
                          <a:cs typeface="Consolas"/>
                          <a:sym typeface="Consolas"/>
                        </a:rPr>
                        <a:t>&gt;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s" sz="1200">
                          <a:solidFill>
                            <a:srgbClr val="D9D9D9"/>
                          </a:solidFill>
                          <a:latin typeface="Consolas"/>
                          <a:ea typeface="Consolas"/>
                          <a:cs typeface="Consolas"/>
                          <a:sym typeface="Consolas"/>
                        </a:rPr>
                        <a:t>&lt;/</a:t>
                      </a:r>
                      <a:r>
                        <a:rPr lang="es" sz="1200">
                          <a:solidFill>
                            <a:srgbClr val="E06666"/>
                          </a:solidFill>
                          <a:latin typeface="Consolas"/>
                          <a:ea typeface="Consolas"/>
                          <a:cs typeface="Consolas"/>
                          <a:sym typeface="Consolas"/>
                        </a:rPr>
                        <a:t>div</a:t>
                      </a:r>
                      <a:r>
                        <a:rPr lang="es" sz="1200">
                          <a:solidFill>
                            <a:srgbClr val="D9D9D9"/>
                          </a:solidFill>
                          <a:latin typeface="Consolas"/>
                          <a:ea typeface="Consolas"/>
                          <a:cs typeface="Consolas"/>
                          <a:sym typeface="Consolas"/>
                        </a:rPr>
                        <a:t>&gt;</a:t>
                      </a:r>
                      <a:endParaRPr sz="1200">
                        <a:solidFill>
                          <a:srgbClr val="D9D9D9"/>
                        </a:solidFill>
                        <a:latin typeface="Consolas"/>
                        <a:ea typeface="Consolas"/>
                        <a:cs typeface="Consolas"/>
                        <a:sym typeface="Consolas"/>
                      </a:endParaRPr>
                    </a:p>
                  </a:txBody>
                  <a:tcPr marL="63500" marR="63500" marT="63500" marB="63500">
                    <a:solidFill>
                      <a:srgbClr val="0C343D"/>
                    </a:solidFill>
                  </a:tcPr>
                </a:tc>
                <a:extLst>
                  <a:ext uri="{0D108BD9-81ED-4DB2-BD59-A6C34878D82A}">
                    <a16:rowId xmlns:a16="http://schemas.microsoft.com/office/drawing/2014/main" val="10000"/>
                  </a:ext>
                </a:extLst>
              </a:tr>
            </a:tbl>
          </a:graphicData>
        </a:graphic>
      </p:graphicFrame>
      <p:graphicFrame>
        <p:nvGraphicFramePr>
          <p:cNvPr id="698" name="Google Shape;698;p92"/>
          <p:cNvGraphicFramePr/>
          <p:nvPr/>
        </p:nvGraphicFramePr>
        <p:xfrm>
          <a:off x="4349200" y="1482825"/>
          <a:ext cx="3535225" cy="3081450"/>
        </p:xfrm>
        <a:graphic>
          <a:graphicData uri="http://schemas.openxmlformats.org/drawingml/2006/table">
            <a:tbl>
              <a:tblPr>
                <a:noFill/>
                <a:tableStyleId>{5C577A31-0D2B-4744-A2A3-D57146B9E4A7}</a:tableStyleId>
              </a:tblPr>
              <a:tblGrid>
                <a:gridCol w="3535225">
                  <a:extLst>
                    <a:ext uri="{9D8B030D-6E8A-4147-A177-3AD203B41FA5}">
                      <a16:colId xmlns:a16="http://schemas.microsoft.com/office/drawing/2014/main" val="20000"/>
                    </a:ext>
                  </a:extLst>
                </a:gridCol>
              </a:tblGrid>
              <a:tr h="3081450">
                <a:tc>
                  <a:txBody>
                    <a:bodyPr/>
                    <a:lstStyle/>
                    <a:p>
                      <a:pPr marL="0" lvl="0" indent="0" algn="l" rtl="0">
                        <a:spcBef>
                          <a:spcPts val="0"/>
                        </a:spcBef>
                        <a:spcAft>
                          <a:spcPts val="0"/>
                        </a:spcAft>
                        <a:buNone/>
                      </a:pPr>
                      <a:r>
                        <a:rPr lang="es" sz="1000">
                          <a:solidFill>
                            <a:srgbClr val="999999"/>
                          </a:solidFill>
                          <a:latin typeface="Consolas"/>
                          <a:ea typeface="Consolas"/>
                          <a:cs typeface="Consolas"/>
                          <a:sym typeface="Consolas"/>
                        </a:rPr>
                        <a:t>/* Top navigation bar */</a:t>
                      </a:r>
                      <a:endParaRPr sz="1000">
                        <a:solidFill>
                          <a:srgbClr val="999999"/>
                        </a:solidFill>
                        <a:latin typeface="Consolas"/>
                        <a:ea typeface="Consolas"/>
                        <a:cs typeface="Consolas"/>
                        <a:sym typeface="Consolas"/>
                      </a:endParaRPr>
                    </a:p>
                    <a:p>
                      <a:pPr marL="0" marR="0" lvl="0" indent="0" algn="l" rtl="0">
                        <a:lnSpc>
                          <a:spcPct val="100000"/>
                        </a:lnSpc>
                        <a:spcBef>
                          <a:spcPts val="0"/>
                        </a:spcBef>
                        <a:spcAft>
                          <a:spcPts val="0"/>
                        </a:spcAft>
                        <a:buNone/>
                      </a:pPr>
                      <a:r>
                        <a:rPr lang="es" sz="1000">
                          <a:solidFill>
                            <a:srgbClr val="93C47D"/>
                          </a:solidFill>
                          <a:latin typeface="Consolas"/>
                          <a:ea typeface="Consolas"/>
                          <a:cs typeface="Consolas"/>
                          <a:sym typeface="Consolas"/>
                        </a:rPr>
                        <a:t>.topnav</a:t>
                      </a:r>
                      <a:r>
                        <a:rPr lang="es" sz="1000">
                          <a:solidFill>
                            <a:srgbClr val="D9D9D9"/>
                          </a:solidFill>
                          <a:latin typeface="Consolas"/>
                          <a:ea typeface="Consolas"/>
                          <a:cs typeface="Consolas"/>
                          <a:sym typeface="Consolas"/>
                        </a:rPr>
                        <a:t> {</a:t>
                      </a:r>
                      <a:endParaRPr sz="1000">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None/>
                      </a:pPr>
                      <a:r>
                        <a:rPr lang="es" sz="1000">
                          <a:solidFill>
                            <a:srgbClr val="D9D9D9"/>
                          </a:solidFill>
                          <a:latin typeface="Consolas"/>
                          <a:ea typeface="Consolas"/>
                          <a:cs typeface="Consolas"/>
                          <a:sym typeface="Consolas"/>
                        </a:rPr>
                        <a:t>  overflow: </a:t>
                      </a:r>
                      <a:r>
                        <a:rPr lang="es" sz="1000">
                          <a:solidFill>
                            <a:srgbClr val="FF9900"/>
                          </a:solidFill>
                          <a:latin typeface="Consolas"/>
                          <a:ea typeface="Consolas"/>
                          <a:cs typeface="Consolas"/>
                          <a:sym typeface="Consolas"/>
                        </a:rPr>
                        <a:t>hidden</a:t>
                      </a:r>
                      <a:r>
                        <a:rPr lang="es" sz="1000">
                          <a:solidFill>
                            <a:srgbClr val="D9D9D9"/>
                          </a:solidFill>
                          <a:latin typeface="Consolas"/>
                          <a:ea typeface="Consolas"/>
                          <a:cs typeface="Consolas"/>
                          <a:sym typeface="Consolas"/>
                        </a:rPr>
                        <a:t>;</a:t>
                      </a:r>
                      <a:endParaRPr sz="1000">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None/>
                      </a:pPr>
                      <a:r>
                        <a:rPr lang="es" sz="1000">
                          <a:solidFill>
                            <a:srgbClr val="D9D9D9"/>
                          </a:solidFill>
                          <a:latin typeface="Consolas"/>
                          <a:ea typeface="Consolas"/>
                          <a:cs typeface="Consolas"/>
                          <a:sym typeface="Consolas"/>
                        </a:rPr>
                        <a:t>  background-color: </a:t>
                      </a:r>
                      <a:r>
                        <a:rPr lang="es" sz="1000">
                          <a:solidFill>
                            <a:srgbClr val="FF9900"/>
                          </a:solidFill>
                          <a:latin typeface="Consolas"/>
                          <a:ea typeface="Consolas"/>
                          <a:cs typeface="Consolas"/>
                          <a:sym typeface="Consolas"/>
                        </a:rPr>
                        <a:t>#333</a:t>
                      </a:r>
                      <a:r>
                        <a:rPr lang="es" sz="1000">
                          <a:solidFill>
                            <a:srgbClr val="D9D9D9"/>
                          </a:solidFill>
                          <a:latin typeface="Consolas"/>
                          <a:ea typeface="Consolas"/>
                          <a:cs typeface="Consolas"/>
                          <a:sym typeface="Consolas"/>
                        </a:rPr>
                        <a:t>;}</a:t>
                      </a:r>
                      <a:endParaRPr sz="1000">
                        <a:solidFill>
                          <a:srgbClr val="D9D9D9"/>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000">
                        <a:solidFill>
                          <a:srgbClr val="E06666"/>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s" sz="1000">
                          <a:solidFill>
                            <a:srgbClr val="999999"/>
                          </a:solidFill>
                          <a:latin typeface="Consolas"/>
                          <a:ea typeface="Consolas"/>
                          <a:cs typeface="Consolas"/>
                          <a:sym typeface="Consolas"/>
                        </a:rPr>
                        <a:t>/* Topnav links */</a:t>
                      </a:r>
                      <a:endParaRPr sz="1000">
                        <a:solidFill>
                          <a:srgbClr val="B7B7B7"/>
                        </a:solidFill>
                        <a:latin typeface="Consolas"/>
                        <a:ea typeface="Consolas"/>
                        <a:cs typeface="Consolas"/>
                        <a:sym typeface="Consolas"/>
                      </a:endParaRPr>
                    </a:p>
                    <a:p>
                      <a:pPr marL="0" marR="0" lvl="0" indent="0" algn="l" rtl="0">
                        <a:lnSpc>
                          <a:spcPct val="100000"/>
                        </a:lnSpc>
                        <a:spcBef>
                          <a:spcPts val="0"/>
                        </a:spcBef>
                        <a:spcAft>
                          <a:spcPts val="0"/>
                        </a:spcAft>
                        <a:buNone/>
                      </a:pPr>
                      <a:r>
                        <a:rPr lang="es" sz="1000">
                          <a:solidFill>
                            <a:srgbClr val="93C47D"/>
                          </a:solidFill>
                          <a:latin typeface="Consolas"/>
                          <a:ea typeface="Consolas"/>
                          <a:cs typeface="Consolas"/>
                          <a:sym typeface="Consolas"/>
                        </a:rPr>
                        <a:t>.topnav</a:t>
                      </a:r>
                      <a:r>
                        <a:rPr lang="es" sz="1000">
                          <a:solidFill>
                            <a:srgbClr val="E06666"/>
                          </a:solidFill>
                          <a:latin typeface="Consolas"/>
                          <a:ea typeface="Consolas"/>
                          <a:cs typeface="Consolas"/>
                          <a:sym typeface="Consolas"/>
                        </a:rPr>
                        <a:t> a</a:t>
                      </a:r>
                      <a:r>
                        <a:rPr lang="es" sz="1000">
                          <a:solidFill>
                            <a:srgbClr val="D9D9D9"/>
                          </a:solidFill>
                          <a:latin typeface="Consolas"/>
                          <a:ea typeface="Consolas"/>
                          <a:cs typeface="Consolas"/>
                          <a:sym typeface="Consolas"/>
                        </a:rPr>
                        <a:t> {</a:t>
                      </a:r>
                      <a:endParaRPr sz="1000">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None/>
                      </a:pPr>
                      <a:r>
                        <a:rPr lang="es" sz="1000">
                          <a:solidFill>
                            <a:srgbClr val="D9D9D9"/>
                          </a:solidFill>
                          <a:latin typeface="Consolas"/>
                          <a:ea typeface="Consolas"/>
                          <a:cs typeface="Consolas"/>
                          <a:sym typeface="Consolas"/>
                        </a:rPr>
                        <a:t>  display: </a:t>
                      </a:r>
                      <a:r>
                        <a:rPr lang="es" sz="1000">
                          <a:solidFill>
                            <a:srgbClr val="FF9900"/>
                          </a:solidFill>
                          <a:latin typeface="Consolas"/>
                          <a:ea typeface="Consolas"/>
                          <a:cs typeface="Consolas"/>
                          <a:sym typeface="Consolas"/>
                        </a:rPr>
                        <a:t>inline-block</a:t>
                      </a:r>
                      <a:r>
                        <a:rPr lang="es" sz="1000">
                          <a:solidFill>
                            <a:srgbClr val="D9D9D9"/>
                          </a:solidFill>
                          <a:latin typeface="Consolas"/>
                          <a:ea typeface="Consolas"/>
                          <a:cs typeface="Consolas"/>
                          <a:sym typeface="Consolas"/>
                        </a:rPr>
                        <a:t>;</a:t>
                      </a:r>
                      <a:endParaRPr sz="1000">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None/>
                      </a:pPr>
                      <a:r>
                        <a:rPr lang="es" sz="1000">
                          <a:solidFill>
                            <a:srgbClr val="D9D9D9"/>
                          </a:solidFill>
                          <a:latin typeface="Consolas"/>
                          <a:ea typeface="Consolas"/>
                          <a:cs typeface="Consolas"/>
                          <a:sym typeface="Consolas"/>
                        </a:rPr>
                        <a:t>  color: </a:t>
                      </a:r>
                      <a:r>
                        <a:rPr lang="es" sz="1000">
                          <a:solidFill>
                            <a:srgbClr val="FF9900"/>
                          </a:solidFill>
                          <a:latin typeface="Consolas"/>
                          <a:ea typeface="Consolas"/>
                          <a:cs typeface="Consolas"/>
                          <a:sym typeface="Consolas"/>
                        </a:rPr>
                        <a:t>#f2f2f2</a:t>
                      </a:r>
                      <a:r>
                        <a:rPr lang="es" sz="1000">
                          <a:solidFill>
                            <a:srgbClr val="D9D9D9"/>
                          </a:solidFill>
                          <a:latin typeface="Consolas"/>
                          <a:ea typeface="Consolas"/>
                          <a:cs typeface="Consolas"/>
                          <a:sym typeface="Consolas"/>
                        </a:rPr>
                        <a:t>;</a:t>
                      </a:r>
                      <a:endParaRPr sz="1000">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None/>
                      </a:pPr>
                      <a:r>
                        <a:rPr lang="es" sz="1000">
                          <a:solidFill>
                            <a:srgbClr val="D9D9D9"/>
                          </a:solidFill>
                          <a:latin typeface="Consolas"/>
                          <a:ea typeface="Consolas"/>
                          <a:cs typeface="Consolas"/>
                          <a:sym typeface="Consolas"/>
                        </a:rPr>
                        <a:t>  text-align: </a:t>
                      </a:r>
                      <a:r>
                        <a:rPr lang="es" sz="1000">
                          <a:solidFill>
                            <a:srgbClr val="FF9900"/>
                          </a:solidFill>
                          <a:latin typeface="Consolas"/>
                          <a:ea typeface="Consolas"/>
                          <a:cs typeface="Consolas"/>
                          <a:sym typeface="Consolas"/>
                        </a:rPr>
                        <a:t>center</a:t>
                      </a:r>
                      <a:r>
                        <a:rPr lang="es" sz="1000">
                          <a:solidFill>
                            <a:srgbClr val="D9D9D9"/>
                          </a:solidFill>
                          <a:latin typeface="Consolas"/>
                          <a:ea typeface="Consolas"/>
                          <a:cs typeface="Consolas"/>
                          <a:sym typeface="Consolas"/>
                        </a:rPr>
                        <a:t>;</a:t>
                      </a:r>
                      <a:endParaRPr sz="1000">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None/>
                      </a:pPr>
                      <a:r>
                        <a:rPr lang="es" sz="1000">
                          <a:solidFill>
                            <a:srgbClr val="D9D9D9"/>
                          </a:solidFill>
                          <a:latin typeface="Consolas"/>
                          <a:ea typeface="Consolas"/>
                          <a:cs typeface="Consolas"/>
                          <a:sym typeface="Consolas"/>
                        </a:rPr>
                        <a:t>  padding: </a:t>
                      </a:r>
                      <a:r>
                        <a:rPr lang="es" sz="1000">
                          <a:solidFill>
                            <a:srgbClr val="FF9900"/>
                          </a:solidFill>
                          <a:latin typeface="Consolas"/>
                          <a:ea typeface="Consolas"/>
                          <a:cs typeface="Consolas"/>
                          <a:sym typeface="Consolas"/>
                        </a:rPr>
                        <a:t>14px 16px</a:t>
                      </a:r>
                      <a:r>
                        <a:rPr lang="es" sz="1000">
                          <a:solidFill>
                            <a:srgbClr val="D9D9D9"/>
                          </a:solidFill>
                          <a:latin typeface="Consolas"/>
                          <a:ea typeface="Consolas"/>
                          <a:cs typeface="Consolas"/>
                          <a:sym typeface="Consolas"/>
                        </a:rPr>
                        <a:t>;</a:t>
                      </a:r>
                      <a:endParaRPr sz="1000">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None/>
                      </a:pPr>
                      <a:r>
                        <a:rPr lang="es" sz="1000">
                          <a:solidFill>
                            <a:srgbClr val="D9D9D9"/>
                          </a:solidFill>
                          <a:latin typeface="Consolas"/>
                          <a:ea typeface="Consolas"/>
                          <a:cs typeface="Consolas"/>
                          <a:sym typeface="Consolas"/>
                        </a:rPr>
                        <a:t>  text-decoration: </a:t>
                      </a:r>
                      <a:r>
                        <a:rPr lang="es" sz="1000">
                          <a:solidFill>
                            <a:srgbClr val="FF9900"/>
                          </a:solidFill>
                          <a:latin typeface="Consolas"/>
                          <a:ea typeface="Consolas"/>
                          <a:cs typeface="Consolas"/>
                          <a:sym typeface="Consolas"/>
                        </a:rPr>
                        <a:t>none</a:t>
                      </a:r>
                      <a:r>
                        <a:rPr lang="es" sz="1000">
                          <a:solidFill>
                            <a:srgbClr val="D9D9D9"/>
                          </a:solidFill>
                          <a:latin typeface="Consolas"/>
                          <a:ea typeface="Consolas"/>
                          <a:cs typeface="Consolas"/>
                          <a:sym typeface="Consolas"/>
                        </a:rPr>
                        <a:t>; }</a:t>
                      </a:r>
                      <a:endParaRPr sz="1000">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None/>
                      </a:pPr>
                      <a:endParaRPr sz="1000">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None/>
                      </a:pPr>
                      <a:r>
                        <a:rPr lang="es" sz="1000">
                          <a:solidFill>
                            <a:srgbClr val="D9D9D9"/>
                          </a:solidFill>
                          <a:latin typeface="Consolas"/>
                          <a:ea typeface="Consolas"/>
                          <a:cs typeface="Consolas"/>
                          <a:sym typeface="Consolas"/>
                        </a:rPr>
                        <a:t>@media screen and (max-width: 600px) {</a:t>
                      </a:r>
                      <a:br>
                        <a:rPr lang="es" sz="1000">
                          <a:solidFill>
                            <a:srgbClr val="D9D9D9"/>
                          </a:solidFill>
                          <a:latin typeface="Consolas"/>
                          <a:ea typeface="Consolas"/>
                          <a:cs typeface="Consolas"/>
                          <a:sym typeface="Consolas"/>
                        </a:rPr>
                      </a:br>
                      <a:r>
                        <a:rPr lang="es" sz="1000">
                          <a:solidFill>
                            <a:srgbClr val="93C47D"/>
                          </a:solidFill>
                          <a:latin typeface="Consolas"/>
                          <a:ea typeface="Consolas"/>
                          <a:cs typeface="Consolas"/>
                          <a:sym typeface="Consolas"/>
                        </a:rPr>
                        <a:t>.topnav</a:t>
                      </a:r>
                      <a:r>
                        <a:rPr lang="es" sz="1000">
                          <a:solidFill>
                            <a:srgbClr val="D9D9D9"/>
                          </a:solidFill>
                          <a:latin typeface="Consolas"/>
                          <a:ea typeface="Consolas"/>
                          <a:cs typeface="Consolas"/>
                          <a:sym typeface="Consolas"/>
                        </a:rPr>
                        <a:t> </a:t>
                      </a:r>
                      <a:r>
                        <a:rPr lang="es" sz="1000">
                          <a:solidFill>
                            <a:srgbClr val="E06666"/>
                          </a:solidFill>
                          <a:latin typeface="Consolas"/>
                          <a:ea typeface="Consolas"/>
                          <a:cs typeface="Consolas"/>
                          <a:sym typeface="Consolas"/>
                        </a:rPr>
                        <a:t>a</a:t>
                      </a:r>
                      <a:r>
                        <a:rPr lang="es" sz="1000">
                          <a:solidFill>
                            <a:srgbClr val="D9D9D9"/>
                          </a:solidFill>
                          <a:latin typeface="Consolas"/>
                          <a:ea typeface="Consolas"/>
                          <a:cs typeface="Consolas"/>
                          <a:sym typeface="Consolas"/>
                        </a:rPr>
                        <a:t> {</a:t>
                      </a:r>
                      <a:endParaRPr sz="1000">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None/>
                      </a:pPr>
                      <a:r>
                        <a:rPr lang="es" sz="1000">
                          <a:solidFill>
                            <a:srgbClr val="D9D9D9"/>
                          </a:solidFill>
                          <a:latin typeface="Consolas"/>
                          <a:ea typeface="Consolas"/>
                          <a:cs typeface="Consolas"/>
                          <a:sym typeface="Consolas"/>
                        </a:rPr>
                        <a:t>    display:</a:t>
                      </a:r>
                      <a:r>
                        <a:rPr lang="es" sz="1000">
                          <a:solidFill>
                            <a:srgbClr val="FF9900"/>
                          </a:solidFill>
                          <a:latin typeface="Consolas"/>
                          <a:ea typeface="Consolas"/>
                          <a:cs typeface="Consolas"/>
                          <a:sym typeface="Consolas"/>
                        </a:rPr>
                        <a:t>block</a:t>
                      </a:r>
                      <a:r>
                        <a:rPr lang="es" sz="1000">
                          <a:solidFill>
                            <a:srgbClr val="D9D9D9"/>
                          </a:solidFill>
                          <a:latin typeface="Consolas"/>
                          <a:ea typeface="Consolas"/>
                          <a:cs typeface="Consolas"/>
                          <a:sym typeface="Consolas"/>
                        </a:rPr>
                        <a:t>;</a:t>
                      </a:r>
                      <a:endParaRPr sz="1000">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None/>
                      </a:pPr>
                      <a:r>
                        <a:rPr lang="es" sz="1000">
                          <a:solidFill>
                            <a:srgbClr val="D9D9D9"/>
                          </a:solidFill>
                          <a:latin typeface="Consolas"/>
                          <a:ea typeface="Consolas"/>
                          <a:cs typeface="Consolas"/>
                          <a:sym typeface="Consolas"/>
                        </a:rPr>
                        <a:t>    width: </a:t>
                      </a:r>
                      <a:r>
                        <a:rPr lang="es" sz="1000">
                          <a:solidFill>
                            <a:srgbClr val="FF9900"/>
                          </a:solidFill>
                          <a:latin typeface="Consolas"/>
                          <a:ea typeface="Consolas"/>
                          <a:cs typeface="Consolas"/>
                          <a:sym typeface="Consolas"/>
                        </a:rPr>
                        <a:t>100%</a:t>
                      </a:r>
                      <a:r>
                        <a:rPr lang="es" sz="1000">
                          <a:solidFill>
                            <a:srgbClr val="D9D9D9"/>
                          </a:solidFill>
                          <a:latin typeface="Consolas"/>
                          <a:ea typeface="Consolas"/>
                          <a:cs typeface="Consolas"/>
                          <a:sym typeface="Consolas"/>
                        </a:rPr>
                        <a:t>;</a:t>
                      </a:r>
                      <a:endParaRPr sz="1000">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None/>
                      </a:pPr>
                      <a:r>
                        <a:rPr lang="es" sz="1000">
                          <a:solidFill>
                            <a:srgbClr val="D9D9D9"/>
                          </a:solidFill>
                          <a:latin typeface="Consolas"/>
                          <a:ea typeface="Consolas"/>
                          <a:cs typeface="Consolas"/>
                          <a:sym typeface="Consolas"/>
                        </a:rPr>
                        <a:t>  }</a:t>
                      </a:r>
                      <a:endParaRPr sz="1000">
                        <a:solidFill>
                          <a:srgbClr val="D9D9D9"/>
                        </a:solidFill>
                        <a:latin typeface="Consolas"/>
                        <a:ea typeface="Consolas"/>
                        <a:cs typeface="Consolas"/>
                        <a:sym typeface="Consolas"/>
                      </a:endParaRPr>
                    </a:p>
                    <a:p>
                      <a:pPr marL="0" marR="0" lvl="0" indent="0" algn="l" rtl="0">
                        <a:lnSpc>
                          <a:spcPct val="100000"/>
                        </a:lnSpc>
                        <a:spcBef>
                          <a:spcPts val="0"/>
                        </a:spcBef>
                        <a:spcAft>
                          <a:spcPts val="0"/>
                        </a:spcAft>
                        <a:buNone/>
                      </a:pPr>
                      <a:r>
                        <a:rPr lang="es" sz="1000">
                          <a:solidFill>
                            <a:srgbClr val="D9D9D9"/>
                          </a:solidFill>
                          <a:latin typeface="Consolas"/>
                          <a:ea typeface="Consolas"/>
                          <a:cs typeface="Consolas"/>
                          <a:sym typeface="Consolas"/>
                        </a:rPr>
                        <a:t>}</a:t>
                      </a:r>
                      <a:endParaRPr sz="1000">
                        <a:solidFill>
                          <a:srgbClr val="D9D9D9"/>
                        </a:solidFill>
                        <a:latin typeface="Consolas"/>
                        <a:ea typeface="Consolas"/>
                        <a:cs typeface="Consolas"/>
                        <a:sym typeface="Consolas"/>
                      </a:endParaRPr>
                    </a:p>
                  </a:txBody>
                  <a:tcPr marL="63500" marR="63500" marT="63500" marB="63500">
                    <a:solidFill>
                      <a:srgbClr val="0C343D"/>
                    </a:solidFill>
                  </a:tcPr>
                </a:tc>
                <a:extLst>
                  <a:ext uri="{0D108BD9-81ED-4DB2-BD59-A6C34878D82A}">
                    <a16:rowId xmlns:a16="http://schemas.microsoft.com/office/drawing/2014/main" val="10000"/>
                  </a:ext>
                </a:extLst>
              </a:tr>
            </a:tbl>
          </a:graphicData>
        </a:graphic>
      </p:graphicFrame>
      <p:sp>
        <p:nvSpPr>
          <p:cNvPr id="699" name="Google Shape;699;p92"/>
          <p:cNvSpPr txBox="1"/>
          <p:nvPr/>
        </p:nvSpPr>
        <p:spPr>
          <a:xfrm>
            <a:off x="518975" y="3372625"/>
            <a:ext cx="747000" cy="33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350" b="1">
                <a:solidFill>
                  <a:srgbClr val="000000"/>
                </a:solidFill>
                <a:latin typeface="DM Sans"/>
                <a:ea typeface="DM Sans"/>
                <a:cs typeface="DM Sans"/>
                <a:sym typeface="DM Sans"/>
              </a:rPr>
              <a:t>HTML</a:t>
            </a:r>
            <a:endParaRPr sz="1350">
              <a:latin typeface="DM Sans"/>
              <a:ea typeface="DM Sans"/>
              <a:cs typeface="DM Sans"/>
              <a:sym typeface="DM Sans"/>
            </a:endParaRPr>
          </a:p>
        </p:txBody>
      </p:sp>
      <p:sp>
        <p:nvSpPr>
          <p:cNvPr id="700" name="Google Shape;700;p92"/>
          <p:cNvSpPr txBox="1"/>
          <p:nvPr/>
        </p:nvSpPr>
        <p:spPr>
          <a:xfrm>
            <a:off x="7929600" y="1630150"/>
            <a:ext cx="516000" cy="33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350" b="1">
                <a:solidFill>
                  <a:srgbClr val="000000"/>
                </a:solidFill>
                <a:latin typeface="DM Sans"/>
                <a:ea typeface="DM Sans"/>
                <a:cs typeface="DM Sans"/>
                <a:sym typeface="DM Sans"/>
              </a:rPr>
              <a:t>CSS</a:t>
            </a:r>
            <a:endParaRPr sz="1350">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9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de Media Queries</a:t>
            </a:r>
            <a:endParaRPr sz="4000" b="1">
              <a:solidFill>
                <a:schemeClr val="dk1"/>
              </a:solidFill>
              <a:latin typeface="DM Sans"/>
              <a:ea typeface="DM Sans"/>
              <a:cs typeface="DM Sans"/>
              <a:sym typeface="DM Sans"/>
            </a:endParaRPr>
          </a:p>
        </p:txBody>
      </p:sp>
      <p:sp>
        <p:nvSpPr>
          <p:cNvPr id="706" name="Google Shape;706;p93"/>
          <p:cNvSpPr txBox="1"/>
          <p:nvPr/>
        </p:nvSpPr>
        <p:spPr>
          <a:xfrm>
            <a:off x="1109663" y="1943675"/>
            <a:ext cx="1104000" cy="33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350" b="1">
                <a:latin typeface="DM Sans"/>
                <a:ea typeface="DM Sans"/>
                <a:cs typeface="DM Sans"/>
                <a:sym typeface="DM Sans"/>
              </a:rPr>
              <a:t>Desktop</a:t>
            </a:r>
            <a:endParaRPr sz="1350">
              <a:latin typeface="DM Sans"/>
              <a:ea typeface="DM Sans"/>
              <a:cs typeface="DM Sans"/>
              <a:sym typeface="DM Sans"/>
            </a:endParaRPr>
          </a:p>
        </p:txBody>
      </p:sp>
      <p:sp>
        <p:nvSpPr>
          <p:cNvPr id="707" name="Google Shape;707;p93"/>
          <p:cNvSpPr txBox="1"/>
          <p:nvPr/>
        </p:nvSpPr>
        <p:spPr>
          <a:xfrm>
            <a:off x="5895525" y="1904050"/>
            <a:ext cx="876600" cy="33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350" b="1">
                <a:latin typeface="DM Sans"/>
                <a:ea typeface="DM Sans"/>
                <a:cs typeface="DM Sans"/>
                <a:sym typeface="DM Sans"/>
              </a:rPr>
              <a:t>Mobile</a:t>
            </a:r>
            <a:endParaRPr sz="1350">
              <a:latin typeface="DM Sans"/>
              <a:ea typeface="DM Sans"/>
              <a:cs typeface="DM Sans"/>
              <a:sym typeface="DM Sans"/>
            </a:endParaRPr>
          </a:p>
        </p:txBody>
      </p:sp>
      <p:sp>
        <p:nvSpPr>
          <p:cNvPr id="708" name="Google Shape;708;p93"/>
          <p:cNvSpPr txBox="1"/>
          <p:nvPr/>
        </p:nvSpPr>
        <p:spPr>
          <a:xfrm>
            <a:off x="518975" y="1198450"/>
            <a:ext cx="7434000" cy="70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s" sz="1350">
                <a:latin typeface="DM Sans"/>
                <a:ea typeface="DM Sans"/>
                <a:cs typeface="DM Sans"/>
                <a:sym typeface="DM Sans"/>
              </a:rPr>
              <a:t>Puedes modificar la distribución de las columnas para que en pantallas pequeñas se vean una abajo de la otra:</a:t>
            </a:r>
            <a:endParaRPr sz="1350">
              <a:latin typeface="DM Sans"/>
              <a:ea typeface="DM Sans"/>
              <a:cs typeface="DM Sans"/>
              <a:sym typeface="DM Sans"/>
            </a:endParaRPr>
          </a:p>
        </p:txBody>
      </p:sp>
      <p:pic>
        <p:nvPicPr>
          <p:cNvPr id="709" name="Google Shape;709;p93"/>
          <p:cNvPicPr preferRelativeResize="0"/>
          <p:nvPr/>
        </p:nvPicPr>
        <p:blipFill>
          <a:blip r:embed="rId3">
            <a:alphaModFix/>
          </a:blip>
          <a:stretch>
            <a:fillRect/>
          </a:stretch>
        </p:blipFill>
        <p:spPr>
          <a:xfrm>
            <a:off x="1109662" y="2274275"/>
            <a:ext cx="4516940" cy="2385350"/>
          </a:xfrm>
          <a:prstGeom prst="rect">
            <a:avLst/>
          </a:prstGeom>
          <a:noFill/>
          <a:ln w="28575" cap="flat" cmpd="sng">
            <a:solidFill>
              <a:srgbClr val="E0FF00"/>
            </a:solidFill>
            <a:prstDash val="solid"/>
            <a:round/>
            <a:headEnd type="none" w="sm" len="sm"/>
            <a:tailEnd type="none" w="sm" len="sm"/>
          </a:ln>
        </p:spPr>
      </p:pic>
      <p:pic>
        <p:nvPicPr>
          <p:cNvPr id="710" name="Google Shape;710;p93"/>
          <p:cNvPicPr preferRelativeResize="0"/>
          <p:nvPr/>
        </p:nvPicPr>
        <p:blipFill rotWithShape="1">
          <a:blip r:embed="rId4">
            <a:alphaModFix/>
          </a:blip>
          <a:srcRect b="3947"/>
          <a:stretch/>
        </p:blipFill>
        <p:spPr>
          <a:xfrm>
            <a:off x="5895522" y="2274275"/>
            <a:ext cx="2219741" cy="2385350"/>
          </a:xfrm>
          <a:prstGeom prst="rect">
            <a:avLst/>
          </a:prstGeom>
          <a:noFill/>
          <a:ln w="28575" cap="flat" cmpd="sng">
            <a:solidFill>
              <a:srgbClr val="E0FF00"/>
            </a:solidFill>
            <a:prstDash val="solid"/>
            <a:round/>
            <a:headEnd type="none" w="sm" len="sm"/>
            <a:tailEnd type="none" w="sm" len="sm"/>
          </a:ln>
        </p:spPr>
      </p:pic>
      <p:sp>
        <p:nvSpPr>
          <p:cNvPr id="711" name="Google Shape;711;p93"/>
          <p:cNvSpPr txBox="1"/>
          <p:nvPr/>
        </p:nvSpPr>
        <p:spPr>
          <a:xfrm>
            <a:off x="3118950" y="4659625"/>
            <a:ext cx="2906100" cy="47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350" u="sng">
                <a:solidFill>
                  <a:schemeClr val="hlink"/>
                </a:solidFill>
                <a:latin typeface="DM Sans"/>
                <a:ea typeface="DM Sans"/>
                <a:cs typeface="DM Sans"/>
                <a:sym typeface="DM Sans"/>
                <a:hlinkClick r:id="rId5"/>
              </a:rPr>
              <a:t>Ver el código</a:t>
            </a:r>
            <a:endParaRPr sz="1350">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9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Media Queries</a:t>
            </a:r>
            <a:endParaRPr sz="4000" b="1">
              <a:solidFill>
                <a:schemeClr val="dk1"/>
              </a:solidFill>
              <a:latin typeface="DM Sans"/>
              <a:ea typeface="DM Sans"/>
              <a:cs typeface="DM Sans"/>
              <a:sym typeface="DM Sans"/>
            </a:endParaRPr>
          </a:p>
        </p:txBody>
      </p:sp>
      <p:sp>
        <p:nvSpPr>
          <p:cNvPr id="717" name="Google Shape;717;p94"/>
          <p:cNvSpPr txBox="1"/>
          <p:nvPr/>
        </p:nvSpPr>
        <p:spPr>
          <a:xfrm>
            <a:off x="555400" y="1646700"/>
            <a:ext cx="4548600" cy="285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s" sz="1350">
                <a:solidFill>
                  <a:srgbClr val="000000"/>
                </a:solidFill>
                <a:latin typeface="DM Sans"/>
                <a:ea typeface="DM Sans"/>
                <a:cs typeface="DM Sans"/>
                <a:sym typeface="DM Sans"/>
              </a:rPr>
              <a:t>Puedes llegar a hacer cosas muy avanzadas y personalizar completamente el aspecto de una web según el tamaño del dispositivo.</a:t>
            </a:r>
            <a:endParaRPr sz="1350">
              <a:solidFill>
                <a:srgbClr val="000000"/>
              </a:solidFill>
              <a:latin typeface="DM Sans"/>
              <a:ea typeface="DM Sans"/>
              <a:cs typeface="DM Sans"/>
              <a:sym typeface="DM Sans"/>
            </a:endParaRPr>
          </a:p>
          <a:p>
            <a:pPr marL="0" lvl="0" indent="0" algn="l" rtl="0">
              <a:lnSpc>
                <a:spcPct val="115000"/>
              </a:lnSpc>
              <a:spcBef>
                <a:spcPts val="0"/>
              </a:spcBef>
              <a:spcAft>
                <a:spcPts val="0"/>
              </a:spcAft>
              <a:buClr>
                <a:srgbClr val="000000"/>
              </a:buClr>
              <a:buSzPts val="1100"/>
              <a:buFont typeface="Arial"/>
              <a:buNone/>
            </a:pPr>
            <a:endParaRPr sz="1350">
              <a:solidFill>
                <a:srgbClr val="000000"/>
              </a:solidFill>
              <a:latin typeface="DM Sans"/>
              <a:ea typeface="DM Sans"/>
              <a:cs typeface="DM Sans"/>
              <a:sym typeface="DM Sans"/>
            </a:endParaRPr>
          </a:p>
          <a:p>
            <a:pPr marL="457200" lvl="0" indent="-314325" algn="l" rtl="0">
              <a:lnSpc>
                <a:spcPct val="115000"/>
              </a:lnSpc>
              <a:spcBef>
                <a:spcPts val="0"/>
              </a:spcBef>
              <a:spcAft>
                <a:spcPts val="0"/>
              </a:spcAft>
              <a:buClr>
                <a:srgbClr val="EA90FF"/>
              </a:buClr>
              <a:buSzPts val="1350"/>
              <a:buFont typeface="DM Sans"/>
              <a:buChar char="✓"/>
            </a:pPr>
            <a:r>
              <a:rPr lang="es" sz="1350">
                <a:solidFill>
                  <a:srgbClr val="000000"/>
                </a:solidFill>
                <a:latin typeface="DM Sans"/>
                <a:ea typeface="DM Sans"/>
                <a:cs typeface="DM Sans"/>
                <a:sym typeface="DM Sans"/>
              </a:rPr>
              <a:t>Cambiar el tamaño y la posición de una imagen. </a:t>
            </a:r>
            <a:endParaRPr sz="1350">
              <a:solidFill>
                <a:srgbClr val="000000"/>
              </a:solidFill>
              <a:latin typeface="DM Sans"/>
              <a:ea typeface="DM Sans"/>
              <a:cs typeface="DM Sans"/>
              <a:sym typeface="DM Sans"/>
            </a:endParaRPr>
          </a:p>
          <a:p>
            <a:pPr marL="457200" lvl="0" indent="-314325" algn="l" rtl="0">
              <a:lnSpc>
                <a:spcPct val="115000"/>
              </a:lnSpc>
              <a:spcBef>
                <a:spcPts val="0"/>
              </a:spcBef>
              <a:spcAft>
                <a:spcPts val="0"/>
              </a:spcAft>
              <a:buClr>
                <a:srgbClr val="EA90FF"/>
              </a:buClr>
              <a:buSzPts val="1350"/>
              <a:buFont typeface="DM Sans"/>
              <a:buChar char="✓"/>
            </a:pPr>
            <a:r>
              <a:rPr lang="es" sz="1350">
                <a:solidFill>
                  <a:srgbClr val="000000"/>
                </a:solidFill>
                <a:latin typeface="DM Sans"/>
                <a:ea typeface="DM Sans"/>
                <a:cs typeface="DM Sans"/>
                <a:sym typeface="DM Sans"/>
              </a:rPr>
              <a:t>Modificar la posición de cualquier elemento. </a:t>
            </a:r>
            <a:endParaRPr sz="1350">
              <a:solidFill>
                <a:srgbClr val="000000"/>
              </a:solidFill>
              <a:latin typeface="DM Sans"/>
              <a:ea typeface="DM Sans"/>
              <a:cs typeface="DM Sans"/>
              <a:sym typeface="DM Sans"/>
            </a:endParaRPr>
          </a:p>
          <a:p>
            <a:pPr marL="457200" lvl="0" indent="-314325" algn="l" rtl="0">
              <a:lnSpc>
                <a:spcPct val="115000"/>
              </a:lnSpc>
              <a:spcBef>
                <a:spcPts val="0"/>
              </a:spcBef>
              <a:spcAft>
                <a:spcPts val="0"/>
              </a:spcAft>
              <a:buClr>
                <a:srgbClr val="EA90FF"/>
              </a:buClr>
              <a:buSzPts val="1350"/>
              <a:buFont typeface="DM Sans"/>
              <a:buChar char="✓"/>
            </a:pPr>
            <a:r>
              <a:rPr lang="es" sz="1350">
                <a:solidFill>
                  <a:srgbClr val="000000"/>
                </a:solidFill>
                <a:latin typeface="DM Sans"/>
                <a:ea typeface="DM Sans"/>
                <a:cs typeface="DM Sans"/>
                <a:sym typeface="DM Sans"/>
              </a:rPr>
              <a:t>Cambiar el tamaño de letra, la fuente o su color. </a:t>
            </a:r>
            <a:endParaRPr sz="1350">
              <a:solidFill>
                <a:srgbClr val="000000"/>
              </a:solidFill>
              <a:latin typeface="DM Sans"/>
              <a:ea typeface="DM Sans"/>
              <a:cs typeface="DM Sans"/>
              <a:sym typeface="DM Sans"/>
            </a:endParaRPr>
          </a:p>
          <a:p>
            <a:pPr marL="457200" lvl="0" indent="-314325" algn="l" rtl="0">
              <a:lnSpc>
                <a:spcPct val="115000"/>
              </a:lnSpc>
              <a:spcBef>
                <a:spcPts val="0"/>
              </a:spcBef>
              <a:spcAft>
                <a:spcPts val="0"/>
              </a:spcAft>
              <a:buClr>
                <a:srgbClr val="EA90FF"/>
              </a:buClr>
              <a:buSzPts val="1350"/>
              <a:buFont typeface="DM Sans"/>
              <a:buChar char="✓"/>
            </a:pPr>
            <a:r>
              <a:rPr lang="es" sz="1350">
                <a:solidFill>
                  <a:srgbClr val="000000"/>
                </a:solidFill>
                <a:latin typeface="DM Sans"/>
                <a:ea typeface="DM Sans"/>
                <a:cs typeface="DM Sans"/>
                <a:sym typeface="DM Sans"/>
              </a:rPr>
              <a:t>Aplicar combinaciones de estilos avanzados. </a:t>
            </a:r>
            <a:endParaRPr sz="1350">
              <a:solidFill>
                <a:srgbClr val="000000"/>
              </a:solidFill>
              <a:latin typeface="DM Sans"/>
              <a:ea typeface="DM Sans"/>
              <a:cs typeface="DM Sans"/>
              <a:sym typeface="DM Sans"/>
            </a:endParaRPr>
          </a:p>
          <a:p>
            <a:pPr marL="0" lvl="0" indent="0" algn="l" rtl="0">
              <a:lnSpc>
                <a:spcPct val="115000"/>
              </a:lnSpc>
              <a:spcBef>
                <a:spcPts val="0"/>
              </a:spcBef>
              <a:spcAft>
                <a:spcPts val="0"/>
              </a:spcAft>
              <a:buNone/>
            </a:pPr>
            <a:endParaRPr sz="1350">
              <a:latin typeface="DM Sans"/>
              <a:ea typeface="DM Sans"/>
              <a:cs typeface="DM Sans"/>
              <a:sym typeface="DM Sans"/>
            </a:endParaRPr>
          </a:p>
          <a:p>
            <a:pPr marL="0" lvl="0" indent="0" algn="l" rtl="0">
              <a:lnSpc>
                <a:spcPct val="115000"/>
              </a:lnSpc>
              <a:spcBef>
                <a:spcPts val="0"/>
              </a:spcBef>
              <a:spcAft>
                <a:spcPts val="0"/>
              </a:spcAft>
              <a:buNone/>
            </a:pPr>
            <a:r>
              <a:rPr lang="es" sz="1350" b="1">
                <a:latin typeface="DM Sans"/>
                <a:ea typeface="DM Sans"/>
                <a:cs typeface="DM Sans"/>
                <a:sym typeface="DM Sans"/>
              </a:rPr>
              <a:t>¡Cualquier cosa que se te ocurra! 🚀</a:t>
            </a:r>
            <a:endParaRPr sz="1350" b="1">
              <a:latin typeface="DM Sans"/>
              <a:ea typeface="DM Sans"/>
              <a:cs typeface="DM Sans"/>
              <a:sym typeface="DM Sans"/>
            </a:endParaRPr>
          </a:p>
          <a:p>
            <a:pPr marL="0" lvl="0" indent="0" algn="ctr" rtl="0">
              <a:lnSpc>
                <a:spcPct val="115000"/>
              </a:lnSpc>
              <a:spcBef>
                <a:spcPts val="0"/>
              </a:spcBef>
              <a:spcAft>
                <a:spcPts val="0"/>
              </a:spcAft>
              <a:buNone/>
            </a:pPr>
            <a:r>
              <a:rPr lang="es" sz="1350">
                <a:latin typeface="DM Sans"/>
                <a:ea typeface="DM Sans"/>
                <a:cs typeface="DM Sans"/>
                <a:sym typeface="DM Sans"/>
              </a:rPr>
              <a:t> </a:t>
            </a:r>
            <a:endParaRPr sz="1350">
              <a:latin typeface="DM Sans"/>
              <a:ea typeface="DM Sans"/>
              <a:cs typeface="DM Sans"/>
              <a:sym typeface="DM Sans"/>
            </a:endParaRPr>
          </a:p>
          <a:p>
            <a:pPr marL="0" lvl="0" indent="0" algn="l" rtl="0">
              <a:lnSpc>
                <a:spcPct val="115000"/>
              </a:lnSpc>
              <a:spcBef>
                <a:spcPts val="0"/>
              </a:spcBef>
              <a:spcAft>
                <a:spcPts val="0"/>
              </a:spcAft>
              <a:buClr>
                <a:srgbClr val="000000"/>
              </a:buClr>
              <a:buSzPts val="1100"/>
              <a:buFont typeface="Arial"/>
              <a:buNone/>
            </a:pPr>
            <a:endParaRPr sz="1350">
              <a:latin typeface="DM Sans"/>
              <a:ea typeface="DM Sans"/>
              <a:cs typeface="DM Sans"/>
              <a:sym typeface="DM Sans"/>
            </a:endParaRPr>
          </a:p>
          <a:p>
            <a:pPr marL="0" lvl="0" indent="0" algn="ctr" rtl="0">
              <a:lnSpc>
                <a:spcPct val="115000"/>
              </a:lnSpc>
              <a:spcBef>
                <a:spcPts val="0"/>
              </a:spcBef>
              <a:spcAft>
                <a:spcPts val="0"/>
              </a:spcAft>
              <a:buClr>
                <a:srgbClr val="000000"/>
              </a:buClr>
              <a:buSzPts val="1100"/>
              <a:buFont typeface="Arial"/>
              <a:buNone/>
            </a:pPr>
            <a:endParaRPr sz="1350">
              <a:solidFill>
                <a:srgbClr val="000000"/>
              </a:solidFill>
              <a:latin typeface="DM Sans"/>
              <a:ea typeface="DM Sans"/>
              <a:cs typeface="DM Sans"/>
              <a:sym typeface="DM Sans"/>
            </a:endParaRPr>
          </a:p>
          <a:p>
            <a:pPr marL="0" lvl="0" indent="0" algn="ctr" rtl="0">
              <a:lnSpc>
                <a:spcPct val="115000"/>
              </a:lnSpc>
              <a:spcBef>
                <a:spcPts val="0"/>
              </a:spcBef>
              <a:spcAft>
                <a:spcPts val="0"/>
              </a:spcAft>
              <a:buClr>
                <a:srgbClr val="000000"/>
              </a:buClr>
              <a:buSzPts val="1100"/>
              <a:buFont typeface="Arial"/>
              <a:buNone/>
            </a:pPr>
            <a:endParaRPr sz="1350">
              <a:solidFill>
                <a:srgbClr val="000000"/>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95"/>
          <p:cNvSpPr txBox="1"/>
          <p:nvPr/>
        </p:nvSpPr>
        <p:spPr>
          <a:xfrm>
            <a:off x="643801" y="657425"/>
            <a:ext cx="7856400" cy="69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300"/>
              </a:spcAft>
              <a:buClr>
                <a:srgbClr val="000000"/>
              </a:buClr>
              <a:buSzPts val="1100"/>
              <a:buFont typeface="Arial"/>
              <a:buNone/>
            </a:pPr>
            <a:r>
              <a:rPr lang="es" sz="4000" b="1">
                <a:solidFill>
                  <a:srgbClr val="000000"/>
                </a:solidFill>
                <a:latin typeface="DM Sans"/>
                <a:ea typeface="DM Sans"/>
                <a:cs typeface="DM Sans"/>
                <a:sym typeface="DM Sans"/>
              </a:rPr>
              <a:t>Ejemplo</a:t>
            </a:r>
            <a:endParaRPr sz="4000" b="1">
              <a:solidFill>
                <a:srgbClr val="000000"/>
              </a:solidFill>
              <a:latin typeface="DM Sans"/>
              <a:ea typeface="DM Sans"/>
              <a:cs typeface="DM Sans"/>
              <a:sym typeface="DM Sans"/>
            </a:endParaRPr>
          </a:p>
        </p:txBody>
      </p:sp>
      <p:pic>
        <p:nvPicPr>
          <p:cNvPr id="723" name="Google Shape;723;p95"/>
          <p:cNvPicPr preferRelativeResize="0"/>
          <p:nvPr/>
        </p:nvPicPr>
        <p:blipFill>
          <a:blip r:embed="rId3">
            <a:alphaModFix/>
          </a:blip>
          <a:stretch>
            <a:fillRect/>
          </a:stretch>
        </p:blipFill>
        <p:spPr>
          <a:xfrm>
            <a:off x="643800" y="2614011"/>
            <a:ext cx="3129495" cy="1502935"/>
          </a:xfrm>
          <a:prstGeom prst="rect">
            <a:avLst/>
          </a:prstGeom>
          <a:noFill/>
          <a:ln w="28575" cap="flat" cmpd="sng">
            <a:solidFill>
              <a:srgbClr val="EF89D2"/>
            </a:solidFill>
            <a:prstDash val="solid"/>
            <a:round/>
            <a:headEnd type="none" w="sm" len="sm"/>
            <a:tailEnd type="none" w="sm" len="sm"/>
          </a:ln>
        </p:spPr>
      </p:pic>
      <p:pic>
        <p:nvPicPr>
          <p:cNvPr id="724" name="Google Shape;724;p95"/>
          <p:cNvPicPr preferRelativeResize="0"/>
          <p:nvPr/>
        </p:nvPicPr>
        <p:blipFill>
          <a:blip r:embed="rId4">
            <a:alphaModFix/>
          </a:blip>
          <a:stretch>
            <a:fillRect/>
          </a:stretch>
        </p:blipFill>
        <p:spPr>
          <a:xfrm>
            <a:off x="4263592" y="2229774"/>
            <a:ext cx="2081536" cy="2271397"/>
          </a:xfrm>
          <a:prstGeom prst="rect">
            <a:avLst/>
          </a:prstGeom>
          <a:noFill/>
          <a:ln w="28575" cap="flat" cmpd="sng">
            <a:solidFill>
              <a:srgbClr val="EF89D2"/>
            </a:solidFill>
            <a:prstDash val="solid"/>
            <a:round/>
            <a:headEnd type="none" w="sm" len="sm"/>
            <a:tailEnd type="none" w="sm" len="sm"/>
          </a:ln>
        </p:spPr>
      </p:pic>
      <p:pic>
        <p:nvPicPr>
          <p:cNvPr id="725" name="Google Shape;725;p95"/>
          <p:cNvPicPr preferRelativeResize="0"/>
          <p:nvPr/>
        </p:nvPicPr>
        <p:blipFill>
          <a:blip r:embed="rId5">
            <a:alphaModFix/>
          </a:blip>
          <a:stretch>
            <a:fillRect/>
          </a:stretch>
        </p:blipFill>
        <p:spPr>
          <a:xfrm>
            <a:off x="6835425" y="2229774"/>
            <a:ext cx="1295750" cy="2271400"/>
          </a:xfrm>
          <a:prstGeom prst="rect">
            <a:avLst/>
          </a:prstGeom>
          <a:noFill/>
          <a:ln w="28575" cap="flat" cmpd="sng">
            <a:solidFill>
              <a:srgbClr val="EF89D2"/>
            </a:solidFill>
            <a:prstDash val="solid"/>
            <a:round/>
            <a:headEnd type="none" w="sm" len="sm"/>
            <a:tailEnd type="none" w="sm" len="sm"/>
          </a:ln>
        </p:spPr>
      </p:pic>
      <p:sp>
        <p:nvSpPr>
          <p:cNvPr id="726" name="Google Shape;726;p95"/>
          <p:cNvSpPr txBox="1"/>
          <p:nvPr/>
        </p:nvSpPr>
        <p:spPr>
          <a:xfrm>
            <a:off x="1669900" y="1759998"/>
            <a:ext cx="1077300" cy="320400"/>
          </a:xfrm>
          <a:prstGeom prst="rect">
            <a:avLst/>
          </a:prstGeom>
          <a:solidFill>
            <a:srgbClr val="EF89D2"/>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350">
                <a:solidFill>
                  <a:srgbClr val="000000"/>
                </a:solidFill>
                <a:latin typeface="DM Sans"/>
                <a:ea typeface="DM Sans"/>
                <a:cs typeface="DM Sans"/>
                <a:sym typeface="DM Sans"/>
              </a:rPr>
              <a:t>Desktop</a:t>
            </a:r>
            <a:endParaRPr sz="1350">
              <a:latin typeface="DM Sans"/>
              <a:ea typeface="DM Sans"/>
              <a:cs typeface="DM Sans"/>
              <a:sym typeface="DM Sans"/>
            </a:endParaRPr>
          </a:p>
        </p:txBody>
      </p:sp>
      <p:sp>
        <p:nvSpPr>
          <p:cNvPr id="727" name="Google Shape;727;p95"/>
          <p:cNvSpPr txBox="1"/>
          <p:nvPr/>
        </p:nvSpPr>
        <p:spPr>
          <a:xfrm>
            <a:off x="4899663" y="1760001"/>
            <a:ext cx="809400" cy="320400"/>
          </a:xfrm>
          <a:prstGeom prst="rect">
            <a:avLst/>
          </a:prstGeom>
          <a:solidFill>
            <a:srgbClr val="EF89D2"/>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350">
                <a:solidFill>
                  <a:srgbClr val="000000"/>
                </a:solidFill>
                <a:latin typeface="DM Sans"/>
                <a:ea typeface="DM Sans"/>
                <a:cs typeface="DM Sans"/>
                <a:sym typeface="DM Sans"/>
              </a:rPr>
              <a:t>Tablet</a:t>
            </a:r>
            <a:endParaRPr sz="1350">
              <a:latin typeface="DM Sans"/>
              <a:ea typeface="DM Sans"/>
              <a:cs typeface="DM Sans"/>
              <a:sym typeface="DM Sans"/>
            </a:endParaRPr>
          </a:p>
        </p:txBody>
      </p:sp>
      <p:sp>
        <p:nvSpPr>
          <p:cNvPr id="728" name="Google Shape;728;p95"/>
          <p:cNvSpPr txBox="1"/>
          <p:nvPr/>
        </p:nvSpPr>
        <p:spPr>
          <a:xfrm>
            <a:off x="6963500" y="1759999"/>
            <a:ext cx="944100" cy="320400"/>
          </a:xfrm>
          <a:prstGeom prst="rect">
            <a:avLst/>
          </a:prstGeom>
          <a:solidFill>
            <a:srgbClr val="EF89D2"/>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350">
                <a:solidFill>
                  <a:srgbClr val="000000"/>
                </a:solidFill>
                <a:latin typeface="DM Sans"/>
                <a:ea typeface="DM Sans"/>
                <a:cs typeface="DM Sans"/>
                <a:sym typeface="DM Sans"/>
              </a:rPr>
              <a:t>Mobile</a:t>
            </a:r>
            <a:endParaRPr sz="1350">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96"/>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Enfoque </a:t>
            </a:r>
            <a:endParaRPr sz="4000" b="1">
              <a:solidFill>
                <a:schemeClr val="lt1"/>
              </a:solidFill>
              <a:latin typeface="DM Sans"/>
              <a:ea typeface="DM Sans"/>
              <a:cs typeface="DM Sans"/>
              <a:sym typeface="DM Sans"/>
            </a:endParaRPr>
          </a:p>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mobile first</a:t>
            </a:r>
            <a:endParaRPr sz="4000" b="1">
              <a:solidFill>
                <a:srgbClr val="EAFF6A"/>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97"/>
          <p:cNvSpPr txBox="1"/>
          <p:nvPr/>
        </p:nvSpPr>
        <p:spPr>
          <a:xfrm>
            <a:off x="473350" y="3909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Mobile First</a:t>
            </a:r>
            <a:endParaRPr sz="4000" b="1">
              <a:solidFill>
                <a:schemeClr val="dk1"/>
              </a:solidFill>
              <a:latin typeface="DM Sans"/>
              <a:ea typeface="DM Sans"/>
              <a:cs typeface="DM Sans"/>
              <a:sym typeface="DM Sans"/>
            </a:endParaRPr>
          </a:p>
        </p:txBody>
      </p:sp>
      <p:sp>
        <p:nvSpPr>
          <p:cNvPr id="739" name="Google Shape;739;p97"/>
          <p:cNvSpPr txBox="1"/>
          <p:nvPr/>
        </p:nvSpPr>
        <p:spPr>
          <a:xfrm>
            <a:off x="473350" y="1129825"/>
            <a:ext cx="44613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 un enfoque de desarrollo que implica </a:t>
            </a:r>
            <a:r>
              <a:rPr lang="es" sz="1350">
                <a:highlight>
                  <a:srgbClr val="EAFF6A"/>
                </a:highlight>
                <a:latin typeface="DM Sans"/>
                <a:ea typeface="DM Sans"/>
                <a:cs typeface="DM Sans"/>
                <a:sym typeface="DM Sans"/>
              </a:rPr>
              <a:t>crear primero el código para los dispositivos más pequeños que los usuarios probablemente tengan</a:t>
            </a:r>
            <a:r>
              <a:rPr lang="es" sz="1350">
                <a:latin typeface="DM Sans"/>
                <a:ea typeface="DM Sans"/>
                <a:cs typeface="DM Sans"/>
                <a:sym typeface="DM Sans"/>
              </a:rPr>
              <a:t>, como teléfonos o tabletas. Trabajar en el dispositivo más pequeño y luego acumular desde allí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todo en el mismo código y el mismo proyecto, en lugar de uno nuevo para cada tamaño de pantalla. </a:t>
            </a:r>
            <a:endParaRPr sz="1350">
              <a:latin typeface="DM Sans"/>
              <a:ea typeface="DM Sans"/>
              <a:cs typeface="DM Sans"/>
              <a:sym typeface="DM Sans"/>
            </a:endParaRPr>
          </a:p>
        </p:txBody>
      </p:sp>
      <p:pic>
        <p:nvPicPr>
          <p:cNvPr id="740" name="Google Shape;740;p97"/>
          <p:cNvPicPr preferRelativeResize="0"/>
          <p:nvPr/>
        </p:nvPicPr>
        <p:blipFill rotWithShape="1">
          <a:blip r:embed="rId3">
            <a:alphaModFix/>
          </a:blip>
          <a:srcRect/>
          <a:stretch/>
        </p:blipFill>
        <p:spPr>
          <a:xfrm>
            <a:off x="5307893" y="1958275"/>
            <a:ext cx="3114295" cy="2755300"/>
          </a:xfrm>
          <a:prstGeom prst="rect">
            <a:avLst/>
          </a:prstGeom>
          <a:noFill/>
          <a:ln>
            <a:noFill/>
          </a:ln>
        </p:spPr>
      </p:pic>
      <p:pic>
        <p:nvPicPr>
          <p:cNvPr id="741" name="Google Shape;741;p97"/>
          <p:cNvPicPr preferRelativeResize="0"/>
          <p:nvPr/>
        </p:nvPicPr>
        <p:blipFill rotWithShape="1">
          <a:blip r:embed="rId4">
            <a:alphaModFix/>
          </a:blip>
          <a:srcRect/>
          <a:stretch/>
        </p:blipFill>
        <p:spPr>
          <a:xfrm>
            <a:off x="2815113" y="2832575"/>
            <a:ext cx="2549300" cy="1881000"/>
          </a:xfrm>
          <a:prstGeom prst="rect">
            <a:avLst/>
          </a:prstGeom>
          <a:noFill/>
          <a:ln>
            <a:noFill/>
          </a:ln>
        </p:spPr>
      </p:pic>
      <p:pic>
        <p:nvPicPr>
          <p:cNvPr id="742" name="Google Shape;742;p97"/>
          <p:cNvPicPr preferRelativeResize="0"/>
          <p:nvPr/>
        </p:nvPicPr>
        <p:blipFill rotWithShape="1">
          <a:blip r:embed="rId5">
            <a:alphaModFix/>
          </a:blip>
          <a:srcRect/>
          <a:stretch/>
        </p:blipFill>
        <p:spPr>
          <a:xfrm>
            <a:off x="1202388" y="3458826"/>
            <a:ext cx="1388100" cy="125474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grpSp>
        <p:nvGrpSpPr>
          <p:cNvPr id="747" name="Google Shape;747;p98"/>
          <p:cNvGrpSpPr/>
          <p:nvPr/>
        </p:nvGrpSpPr>
        <p:grpSpPr>
          <a:xfrm>
            <a:off x="457338" y="468286"/>
            <a:ext cx="431100" cy="431100"/>
            <a:chOff x="4616400" y="1950761"/>
            <a:chExt cx="431100" cy="431100"/>
          </a:xfrm>
        </p:grpSpPr>
        <p:sp>
          <p:nvSpPr>
            <p:cNvPr id="748" name="Google Shape;748;p98"/>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9" name="Google Shape;749;p98"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750" name="Google Shape;750;p98"/>
          <p:cNvSpPr txBox="1"/>
          <p:nvPr/>
        </p:nvSpPr>
        <p:spPr>
          <a:xfrm>
            <a:off x="486600" y="1775000"/>
            <a:ext cx="83952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2200">
                <a:solidFill>
                  <a:schemeClr val="lt1"/>
                </a:solidFill>
                <a:latin typeface="DM Sans"/>
                <a:ea typeface="DM Sans"/>
                <a:cs typeface="DM Sans"/>
                <a:sym typeface="DM Sans"/>
              </a:rPr>
              <a:t>Se recomienda:</a:t>
            </a:r>
            <a:endParaRPr sz="2200">
              <a:solidFill>
                <a:schemeClr val="lt1"/>
              </a:solidFill>
              <a:latin typeface="DM Sans"/>
              <a:ea typeface="DM Sans"/>
              <a:cs typeface="DM Sans"/>
              <a:sym typeface="DM Sans"/>
            </a:endParaRPr>
          </a:p>
          <a:p>
            <a:pPr marL="457200" lvl="0" indent="0" algn="l" rtl="0">
              <a:spcBef>
                <a:spcPts val="1000"/>
              </a:spcBef>
              <a:spcAft>
                <a:spcPts val="0"/>
              </a:spcAft>
              <a:buClr>
                <a:schemeClr val="dk1"/>
              </a:buClr>
              <a:buSzPts val="1100"/>
              <a:buFont typeface="Arial"/>
              <a:buNone/>
            </a:pPr>
            <a:r>
              <a:rPr lang="es" sz="2200">
                <a:solidFill>
                  <a:schemeClr val="lt1"/>
                </a:solidFill>
                <a:latin typeface="DM Sans"/>
                <a:ea typeface="DM Sans"/>
                <a:cs typeface="DM Sans"/>
                <a:sym typeface="DM Sans"/>
              </a:rPr>
              <a:t>👉 Primero trabajar el código para que se reproduzca perfectamente en un teléfono.</a:t>
            </a:r>
            <a:endParaRPr sz="2200">
              <a:solidFill>
                <a:schemeClr val="lt1"/>
              </a:solidFill>
              <a:latin typeface="DM Sans"/>
              <a:ea typeface="DM Sans"/>
              <a:cs typeface="DM Sans"/>
              <a:sym typeface="DM Sans"/>
            </a:endParaRPr>
          </a:p>
          <a:p>
            <a:pPr marL="457200" lvl="0" indent="0" algn="l" rtl="0">
              <a:spcBef>
                <a:spcPts val="1000"/>
              </a:spcBef>
              <a:spcAft>
                <a:spcPts val="0"/>
              </a:spcAft>
              <a:buClr>
                <a:schemeClr val="dk1"/>
              </a:buClr>
              <a:buSzPts val="1100"/>
              <a:buFont typeface="Arial"/>
              <a:buNone/>
            </a:pPr>
            <a:r>
              <a:rPr lang="es" sz="2200">
                <a:solidFill>
                  <a:schemeClr val="lt1"/>
                </a:solidFill>
                <a:latin typeface="DM Sans"/>
                <a:ea typeface="DM Sans"/>
                <a:cs typeface="DM Sans"/>
                <a:sym typeface="DM Sans"/>
              </a:rPr>
              <a:t>👉 Segundo, ajustar para que se ejecute en una tableta.</a:t>
            </a:r>
            <a:endParaRPr sz="2200">
              <a:solidFill>
                <a:schemeClr val="lt1"/>
              </a:solidFill>
              <a:latin typeface="DM Sans"/>
              <a:ea typeface="DM Sans"/>
              <a:cs typeface="DM Sans"/>
              <a:sym typeface="DM Sans"/>
            </a:endParaRPr>
          </a:p>
          <a:p>
            <a:pPr marL="457200" lvl="0" indent="0" algn="l" rtl="0">
              <a:spcBef>
                <a:spcPts val="1000"/>
              </a:spcBef>
              <a:spcAft>
                <a:spcPts val="1000"/>
              </a:spcAft>
              <a:buNone/>
            </a:pPr>
            <a:r>
              <a:rPr lang="es" sz="2200">
                <a:solidFill>
                  <a:schemeClr val="lt1"/>
                </a:solidFill>
                <a:latin typeface="DM Sans"/>
                <a:ea typeface="DM Sans"/>
                <a:cs typeface="DM Sans"/>
                <a:sym typeface="DM Sans"/>
              </a:rPr>
              <a:t>👉 Por último, trabajar en un dispositivo de escritorio.</a:t>
            </a:r>
            <a:endParaRPr sz="2200">
              <a:solidFill>
                <a:schemeClr val="lt1"/>
              </a:solidFill>
              <a:latin typeface="DM Sans"/>
              <a:ea typeface="DM Sans"/>
              <a:cs typeface="DM Sans"/>
              <a:sym typeface="DM Sans"/>
            </a:endParaRPr>
          </a:p>
        </p:txBody>
      </p:sp>
      <p:sp>
        <p:nvSpPr>
          <p:cNvPr id="751" name="Google Shape;751;p98"/>
          <p:cNvSpPr txBox="1"/>
          <p:nvPr/>
        </p:nvSpPr>
        <p:spPr>
          <a:xfrm>
            <a:off x="501450" y="990513"/>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rgbClr val="EAFF6A"/>
                </a:solidFill>
                <a:latin typeface="DM Sans"/>
                <a:ea typeface="DM Sans"/>
                <a:cs typeface="DM Sans"/>
                <a:sym typeface="DM Sans"/>
              </a:rPr>
              <a:t>Mobile First</a:t>
            </a:r>
            <a:endParaRPr sz="4000" b="1">
              <a:solidFill>
                <a:srgbClr val="EAFF6A"/>
              </a:solidFill>
              <a:latin typeface="DM Sans"/>
              <a:ea typeface="DM Sans"/>
              <a:cs typeface="DM Sans"/>
              <a:sym typeface="DM Sans"/>
            </a:endParaRPr>
          </a:p>
        </p:txBody>
      </p:sp>
      <p:sp>
        <p:nvSpPr>
          <p:cNvPr id="752" name="Google Shape;752;p98"/>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7"/>
          <p:cNvSpPr txBox="1"/>
          <p:nvPr/>
        </p:nvSpPr>
        <p:spPr>
          <a:xfrm>
            <a:off x="1404863"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Grids</a:t>
            </a:r>
            <a:endParaRPr sz="4000" b="1">
              <a:solidFill>
                <a:srgbClr val="EAFF6A"/>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9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Mobile First y Media Queries</a:t>
            </a:r>
            <a:endParaRPr sz="4000" b="1">
              <a:solidFill>
                <a:schemeClr val="dk1"/>
              </a:solidFill>
              <a:latin typeface="DM Sans"/>
              <a:ea typeface="DM Sans"/>
              <a:cs typeface="DM Sans"/>
              <a:sym typeface="DM Sans"/>
            </a:endParaRPr>
          </a:p>
        </p:txBody>
      </p:sp>
      <p:sp>
        <p:nvSpPr>
          <p:cNvPr id="758" name="Google Shape;758;p99"/>
          <p:cNvSpPr txBox="1"/>
          <p:nvPr/>
        </p:nvSpPr>
        <p:spPr>
          <a:xfrm>
            <a:off x="473350" y="1633300"/>
            <a:ext cx="71112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Cualquier estilo dentro del siguiente media query se ejecutará cuando el tamaño de la pantalla sea de al menos 768px de ancho -tablet portrait iPad Mini- pero no cuando el tamaño de la pantalla sea menor:</a:t>
            </a:r>
            <a:endParaRPr sz="1350">
              <a:latin typeface="DM Sans"/>
              <a:ea typeface="DM Sans"/>
              <a:cs typeface="DM Sans"/>
              <a:sym typeface="DM Sans"/>
            </a:endParaRPr>
          </a:p>
        </p:txBody>
      </p:sp>
      <p:sp>
        <p:nvSpPr>
          <p:cNvPr id="759" name="Google Shape;759;p99"/>
          <p:cNvSpPr txBox="1"/>
          <p:nvPr/>
        </p:nvSpPr>
        <p:spPr>
          <a:xfrm>
            <a:off x="1484850" y="2716375"/>
            <a:ext cx="6174300" cy="1633200"/>
          </a:xfrm>
          <a:prstGeom prst="rect">
            <a:avLst/>
          </a:prstGeom>
          <a:solidFill>
            <a:srgbClr val="F3F3F3"/>
          </a:solidFill>
          <a:ln>
            <a:noFill/>
          </a:ln>
        </p:spPr>
        <p:txBody>
          <a:bodyPr spcFirstLastPara="1" wrap="square" lIns="91425" tIns="91425" rIns="91425" bIns="91425" anchor="t" anchorCtr="0">
            <a:noAutofit/>
          </a:bodyPr>
          <a:lstStyle/>
          <a:p>
            <a:pPr marL="0" marR="0" lvl="0" indent="0" algn="just" rtl="0">
              <a:lnSpc>
                <a:spcPct val="135714"/>
              </a:lnSpc>
              <a:spcBef>
                <a:spcPts val="0"/>
              </a:spcBef>
              <a:spcAft>
                <a:spcPts val="0"/>
              </a:spcAft>
              <a:buClr>
                <a:schemeClr val="dk1"/>
              </a:buClr>
              <a:buSzPts val="1100"/>
              <a:buFont typeface="Arial"/>
              <a:buNone/>
            </a:pPr>
            <a:r>
              <a:rPr lang="es" sz="1600" i="0" u="none" strike="noStrike" cap="none">
                <a:solidFill>
                  <a:srgbClr val="F92672"/>
                </a:solidFill>
                <a:latin typeface="Consolas"/>
                <a:ea typeface="Consolas"/>
                <a:cs typeface="Consolas"/>
                <a:sym typeface="Consolas"/>
              </a:rPr>
              <a:t>Estilos Mobile</a:t>
            </a:r>
            <a:endParaRPr sz="1600" i="0" u="none" strike="noStrike" cap="none">
              <a:solidFill>
                <a:srgbClr val="F92672"/>
              </a:solidFill>
              <a:latin typeface="Consolas"/>
              <a:ea typeface="Consolas"/>
              <a:cs typeface="Consolas"/>
              <a:sym typeface="Consolas"/>
            </a:endParaRPr>
          </a:p>
          <a:p>
            <a:pPr marL="0" marR="0" lvl="0" indent="0" algn="just" rtl="0">
              <a:lnSpc>
                <a:spcPct val="135714"/>
              </a:lnSpc>
              <a:spcBef>
                <a:spcPts val="0"/>
              </a:spcBef>
              <a:spcAft>
                <a:spcPts val="0"/>
              </a:spcAft>
              <a:buClr>
                <a:schemeClr val="dk1"/>
              </a:buClr>
              <a:buSzPts val="1100"/>
              <a:buFont typeface="Arial"/>
              <a:buNone/>
            </a:pPr>
            <a:r>
              <a:rPr lang="es" sz="1600" i="0" u="none" strike="noStrike" cap="none">
                <a:solidFill>
                  <a:srgbClr val="F92672"/>
                </a:solidFill>
                <a:latin typeface="Consolas"/>
                <a:ea typeface="Consolas"/>
                <a:cs typeface="Consolas"/>
                <a:sym typeface="Consolas"/>
              </a:rPr>
              <a:t>@media</a:t>
            </a:r>
            <a:r>
              <a:rPr lang="es" sz="1600" i="0" u="none" strike="noStrike" cap="none">
                <a:solidFill>
                  <a:srgbClr val="000000"/>
                </a:solidFill>
                <a:latin typeface="Consolas"/>
                <a:ea typeface="Consolas"/>
                <a:cs typeface="Consolas"/>
                <a:sym typeface="Consolas"/>
              </a:rPr>
              <a:t> screen </a:t>
            </a:r>
            <a:r>
              <a:rPr lang="es" sz="1600" i="0" u="none" strike="noStrike" cap="none">
                <a:solidFill>
                  <a:srgbClr val="F92672"/>
                </a:solidFill>
                <a:latin typeface="Consolas"/>
                <a:ea typeface="Consolas"/>
                <a:cs typeface="Consolas"/>
                <a:sym typeface="Consolas"/>
              </a:rPr>
              <a:t>and</a:t>
            </a:r>
            <a:r>
              <a:rPr lang="es" sz="1600" i="0" u="none" strike="noStrike" cap="none">
                <a:solidFill>
                  <a:srgbClr val="000000"/>
                </a:solidFill>
                <a:latin typeface="Consolas"/>
                <a:ea typeface="Consolas"/>
                <a:cs typeface="Consolas"/>
                <a:sym typeface="Consolas"/>
              </a:rPr>
              <a:t> (</a:t>
            </a:r>
            <a:r>
              <a:rPr lang="es" sz="1600" i="0" u="none" strike="noStrike" cap="none">
                <a:solidFill>
                  <a:srgbClr val="FF0000"/>
                </a:solidFill>
                <a:latin typeface="Consolas"/>
                <a:ea typeface="Consolas"/>
                <a:cs typeface="Consolas"/>
                <a:sym typeface="Consolas"/>
              </a:rPr>
              <a:t>min-width</a:t>
            </a:r>
            <a:r>
              <a:rPr lang="es" sz="1600" i="0" u="none" strike="noStrike" cap="none">
                <a:solidFill>
                  <a:srgbClr val="000000"/>
                </a:solidFill>
                <a:latin typeface="Consolas"/>
                <a:ea typeface="Consolas"/>
                <a:cs typeface="Consolas"/>
                <a:sym typeface="Consolas"/>
              </a:rPr>
              <a:t>: 768px) {</a:t>
            </a:r>
            <a:endParaRPr sz="1600" i="0" u="none" strike="noStrike" cap="none">
              <a:solidFill>
                <a:srgbClr val="000000"/>
              </a:solidFill>
              <a:latin typeface="Consolas"/>
              <a:ea typeface="Consolas"/>
              <a:cs typeface="Consolas"/>
              <a:sym typeface="Consolas"/>
            </a:endParaRPr>
          </a:p>
          <a:p>
            <a:pPr marL="0" marR="0" lvl="0" indent="0" algn="just" rtl="0">
              <a:lnSpc>
                <a:spcPct val="135714"/>
              </a:lnSpc>
              <a:spcBef>
                <a:spcPts val="0"/>
              </a:spcBef>
              <a:spcAft>
                <a:spcPts val="0"/>
              </a:spcAft>
              <a:buClr>
                <a:schemeClr val="dk1"/>
              </a:buClr>
              <a:buSzPts val="1100"/>
              <a:buFont typeface="Arial"/>
              <a:buNone/>
            </a:pPr>
            <a:r>
              <a:rPr lang="es" sz="1600" i="0" u="none" strike="noStrike" cap="none">
                <a:solidFill>
                  <a:srgbClr val="000000"/>
                </a:solidFill>
                <a:latin typeface="Consolas"/>
                <a:ea typeface="Consolas"/>
                <a:cs typeface="Consolas"/>
                <a:sym typeface="Consolas"/>
              </a:rPr>
              <a:t>    .</a:t>
            </a:r>
            <a:r>
              <a:rPr lang="es" sz="1600" i="0" u="none" strike="noStrike" cap="none">
                <a:solidFill>
                  <a:srgbClr val="FF0000"/>
                </a:solidFill>
                <a:latin typeface="Consolas"/>
                <a:ea typeface="Consolas"/>
                <a:cs typeface="Consolas"/>
                <a:sym typeface="Consolas"/>
              </a:rPr>
              <a:t>body</a:t>
            </a:r>
            <a:r>
              <a:rPr lang="es" sz="1600" i="0" u="none" strike="noStrike" cap="none">
                <a:solidFill>
                  <a:srgbClr val="000000"/>
                </a:solidFill>
                <a:latin typeface="Consolas"/>
                <a:ea typeface="Consolas"/>
                <a:cs typeface="Consolas"/>
                <a:sym typeface="Consolas"/>
              </a:rPr>
              <a:t> {</a:t>
            </a:r>
            <a:endParaRPr sz="1600" i="0" u="none" strike="noStrike" cap="none">
              <a:solidFill>
                <a:srgbClr val="000000"/>
              </a:solidFill>
              <a:latin typeface="Consolas"/>
              <a:ea typeface="Consolas"/>
              <a:cs typeface="Consolas"/>
              <a:sym typeface="Consolas"/>
            </a:endParaRPr>
          </a:p>
          <a:p>
            <a:pPr marL="0" marR="0" lvl="0" indent="0" algn="just" rtl="0">
              <a:lnSpc>
                <a:spcPct val="135714"/>
              </a:lnSpc>
              <a:spcBef>
                <a:spcPts val="0"/>
              </a:spcBef>
              <a:spcAft>
                <a:spcPts val="0"/>
              </a:spcAft>
              <a:buClr>
                <a:schemeClr val="dk1"/>
              </a:buClr>
              <a:buSzPts val="1100"/>
              <a:buFont typeface="Arial"/>
              <a:buNone/>
            </a:pPr>
            <a:r>
              <a:rPr lang="es" sz="1600" i="0" u="none" strike="noStrike" cap="none">
                <a:solidFill>
                  <a:srgbClr val="000000"/>
                </a:solidFill>
                <a:latin typeface="Consolas"/>
                <a:ea typeface="Consolas"/>
                <a:cs typeface="Consolas"/>
                <a:sym typeface="Consolas"/>
              </a:rPr>
              <a:t>            </a:t>
            </a:r>
            <a:r>
              <a:rPr lang="es" sz="1600" i="0" u="none" strike="noStrike" cap="none">
                <a:solidFill>
                  <a:srgbClr val="FF0000"/>
                </a:solidFill>
                <a:latin typeface="Consolas"/>
                <a:ea typeface="Consolas"/>
                <a:cs typeface="Consolas"/>
                <a:sym typeface="Consolas"/>
              </a:rPr>
              <a:t>background-color</a:t>
            </a:r>
            <a:r>
              <a:rPr lang="es" sz="1600" i="0" u="none" strike="noStrike" cap="none">
                <a:solidFill>
                  <a:schemeClr val="dk1"/>
                </a:solidFill>
                <a:latin typeface="Consolas"/>
                <a:ea typeface="Consolas"/>
                <a:cs typeface="Consolas"/>
                <a:sym typeface="Consolas"/>
              </a:rPr>
              <a:t>: </a:t>
            </a:r>
            <a:r>
              <a:rPr lang="es" sz="1600" i="0" u="none" strike="noStrike" cap="none">
                <a:solidFill>
                  <a:srgbClr val="0000FF"/>
                </a:solidFill>
                <a:latin typeface="Consolas"/>
                <a:ea typeface="Consolas"/>
                <a:cs typeface="Consolas"/>
                <a:sym typeface="Consolas"/>
              </a:rPr>
              <a:t>#000000</a:t>
            </a:r>
            <a:r>
              <a:rPr lang="es" sz="1600" i="0" u="none" strike="noStrike" cap="none">
                <a:solidFill>
                  <a:schemeClr val="dk1"/>
                </a:solidFill>
                <a:latin typeface="Consolas"/>
                <a:ea typeface="Consolas"/>
                <a:cs typeface="Consolas"/>
                <a:sym typeface="Consolas"/>
              </a:rPr>
              <a:t>;</a:t>
            </a:r>
            <a:endParaRPr sz="1600" i="0" u="none" strike="noStrike" cap="none">
              <a:solidFill>
                <a:srgbClr val="000000"/>
              </a:solidFill>
              <a:latin typeface="Consolas"/>
              <a:ea typeface="Consolas"/>
              <a:cs typeface="Consolas"/>
              <a:sym typeface="Consolas"/>
            </a:endParaRPr>
          </a:p>
          <a:p>
            <a:pPr marL="0" marR="0" lvl="0" indent="0" algn="just" rtl="0">
              <a:lnSpc>
                <a:spcPct val="135714"/>
              </a:lnSpc>
              <a:spcBef>
                <a:spcPts val="0"/>
              </a:spcBef>
              <a:spcAft>
                <a:spcPts val="0"/>
              </a:spcAft>
              <a:buClr>
                <a:schemeClr val="dk1"/>
              </a:buClr>
              <a:buSzPts val="1100"/>
              <a:buFont typeface="Arial"/>
              <a:buNone/>
            </a:pPr>
            <a:r>
              <a:rPr lang="es" sz="1600" i="0" u="none" strike="noStrike" cap="none">
                <a:solidFill>
                  <a:srgbClr val="000000"/>
                </a:solidFill>
                <a:latin typeface="Consolas"/>
                <a:ea typeface="Consolas"/>
                <a:cs typeface="Consolas"/>
                <a:sym typeface="Consolas"/>
              </a:rPr>
              <a:t>      }</a:t>
            </a:r>
            <a:endParaRPr sz="1200" i="0" u="none" strike="noStrike" cap="none">
              <a:solidFill>
                <a:srgbClr val="000000"/>
              </a:solidFill>
              <a:latin typeface="Consolas"/>
              <a:ea typeface="Consolas"/>
              <a:cs typeface="Consolas"/>
              <a:sym typeface="Consolas"/>
            </a:endParaRPr>
          </a:p>
          <a:p>
            <a:pPr marL="0" marR="0" lvl="0" indent="0" algn="just" rtl="0">
              <a:lnSpc>
                <a:spcPct val="100000"/>
              </a:lnSpc>
              <a:spcBef>
                <a:spcPts val="0"/>
              </a:spcBef>
              <a:spcAft>
                <a:spcPts val="0"/>
              </a:spcAft>
              <a:buClr>
                <a:srgbClr val="000000"/>
              </a:buClr>
              <a:buSzPts val="1100"/>
              <a:buFont typeface="Arial"/>
              <a:buNone/>
            </a:pPr>
            <a:endParaRPr sz="1100" b="0" i="0" u="none" strike="noStrike" cap="none">
              <a:solidFill>
                <a:srgbClr val="800000"/>
              </a:solidFill>
              <a:latin typeface="Consolas"/>
              <a:ea typeface="Consolas"/>
              <a:cs typeface="Consolas"/>
              <a:sym typeface="Consola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100"/>
          <p:cNvSpPr txBox="1"/>
          <p:nvPr/>
        </p:nvSpPr>
        <p:spPr>
          <a:xfrm>
            <a:off x="555600" y="525350"/>
            <a:ext cx="8087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Breakpoints: Categorías</a:t>
            </a:r>
            <a:endParaRPr sz="4000" b="1">
              <a:solidFill>
                <a:schemeClr val="dk1"/>
              </a:solidFill>
              <a:latin typeface="DM Sans"/>
              <a:ea typeface="DM Sans"/>
              <a:cs typeface="DM Sans"/>
              <a:sym typeface="DM Sans"/>
            </a:endParaRPr>
          </a:p>
        </p:txBody>
      </p:sp>
      <p:graphicFrame>
        <p:nvGraphicFramePr>
          <p:cNvPr id="765" name="Google Shape;765;p100"/>
          <p:cNvGraphicFramePr/>
          <p:nvPr/>
        </p:nvGraphicFramePr>
        <p:xfrm>
          <a:off x="651488" y="1465273"/>
          <a:ext cx="7841025" cy="3030654"/>
        </p:xfrm>
        <a:graphic>
          <a:graphicData uri="http://schemas.openxmlformats.org/drawingml/2006/table">
            <a:tbl>
              <a:tblPr>
                <a:noFill/>
                <a:tableStyleId>{574DD681-9092-4876-AAA7-30827AB48067}</a:tableStyleId>
              </a:tblPr>
              <a:tblGrid>
                <a:gridCol w="1688850">
                  <a:extLst>
                    <a:ext uri="{9D8B030D-6E8A-4147-A177-3AD203B41FA5}">
                      <a16:colId xmlns:a16="http://schemas.microsoft.com/office/drawing/2014/main" val="20000"/>
                    </a:ext>
                  </a:extLst>
                </a:gridCol>
                <a:gridCol w="6152175">
                  <a:extLst>
                    <a:ext uri="{9D8B030D-6E8A-4147-A177-3AD203B41FA5}">
                      <a16:colId xmlns:a16="http://schemas.microsoft.com/office/drawing/2014/main" val="20001"/>
                    </a:ext>
                  </a:extLst>
                </a:gridCol>
              </a:tblGrid>
              <a:tr h="333175">
                <a:tc>
                  <a:txBody>
                    <a:bodyPr/>
                    <a:lstStyle/>
                    <a:p>
                      <a:pPr marL="0" marR="0" lvl="0" indent="0" algn="just" rtl="0">
                        <a:lnSpc>
                          <a:spcPct val="100000"/>
                        </a:lnSpc>
                        <a:spcBef>
                          <a:spcPts val="0"/>
                        </a:spcBef>
                        <a:spcAft>
                          <a:spcPts val="0"/>
                        </a:spcAft>
                        <a:buClr>
                          <a:srgbClr val="000000"/>
                        </a:buClr>
                        <a:buSzPts val="1200"/>
                        <a:buFont typeface="Arial"/>
                        <a:buNone/>
                      </a:pPr>
                      <a:r>
                        <a:rPr lang="es" sz="1200" b="1" u="none" strike="noStrike" cap="none">
                          <a:highlight>
                            <a:srgbClr val="EAFF6A"/>
                          </a:highlight>
                          <a:latin typeface="DM Sans"/>
                          <a:ea typeface="DM Sans"/>
                          <a:cs typeface="DM Sans"/>
                          <a:sym typeface="DM Sans"/>
                        </a:rPr>
                        <a:t>Tamaño</a:t>
                      </a:r>
                      <a:endParaRPr sz="1200" b="1" u="none" strike="noStrike" cap="none">
                        <a:highlight>
                          <a:srgbClr val="EAFF6A"/>
                        </a:highlight>
                        <a:latin typeface="DM Sans"/>
                        <a:ea typeface="DM Sans"/>
                        <a:cs typeface="DM Sans"/>
                        <a:sym typeface="DM Sans"/>
                      </a:endParaRPr>
                    </a:p>
                  </a:txBody>
                  <a:tcPr marL="63500" marR="63500" marT="63500" marB="63500">
                    <a:lnL w="12700" cap="flat" cmpd="sng">
                      <a:solidFill>
                        <a:srgbClr val="E8E7E3"/>
                      </a:solidFill>
                      <a:prstDash val="solid"/>
                      <a:round/>
                      <a:headEnd type="none" w="sm" len="sm"/>
                      <a:tailEnd type="none" w="sm" len="sm"/>
                    </a:lnL>
                    <a:lnR w="12700" cap="flat" cmpd="sng">
                      <a:solidFill>
                        <a:srgbClr val="E8E7E3"/>
                      </a:solidFill>
                      <a:prstDash val="solid"/>
                      <a:round/>
                      <a:headEnd type="none" w="sm" len="sm"/>
                      <a:tailEnd type="none" w="sm" len="sm"/>
                    </a:lnR>
                    <a:lnT w="12700" cap="flat" cmpd="sng">
                      <a:solidFill>
                        <a:srgbClr val="E8E7E3"/>
                      </a:solidFill>
                      <a:prstDash val="solid"/>
                      <a:round/>
                      <a:headEnd type="none" w="sm" len="sm"/>
                      <a:tailEnd type="none" w="sm" len="sm"/>
                    </a:lnT>
                    <a:lnB w="12700" cap="flat" cmpd="sng">
                      <a:solidFill>
                        <a:srgbClr val="E8E7E3"/>
                      </a:solidFill>
                      <a:prstDash val="solid"/>
                      <a:round/>
                      <a:headEnd type="none" w="sm" len="sm"/>
                      <a:tailEnd type="none" w="sm" len="sm"/>
                    </a:lnB>
                    <a:solidFill>
                      <a:srgbClr val="EAFF6A"/>
                    </a:solidFill>
                  </a:tcPr>
                </a:tc>
                <a:tc>
                  <a:txBody>
                    <a:bodyPr/>
                    <a:lstStyle/>
                    <a:p>
                      <a:pPr marL="0" marR="0" lvl="0" indent="0" algn="just" rtl="0">
                        <a:lnSpc>
                          <a:spcPct val="100000"/>
                        </a:lnSpc>
                        <a:spcBef>
                          <a:spcPts val="0"/>
                        </a:spcBef>
                        <a:spcAft>
                          <a:spcPts val="0"/>
                        </a:spcAft>
                        <a:buClr>
                          <a:srgbClr val="000000"/>
                        </a:buClr>
                        <a:buSzPts val="1200"/>
                        <a:buFont typeface="Arial"/>
                        <a:buNone/>
                      </a:pPr>
                      <a:r>
                        <a:rPr lang="es" sz="1200" b="1" u="none" strike="noStrike" cap="none">
                          <a:highlight>
                            <a:srgbClr val="EAFF6A"/>
                          </a:highlight>
                          <a:latin typeface="DM Sans"/>
                          <a:ea typeface="DM Sans"/>
                          <a:cs typeface="DM Sans"/>
                          <a:sym typeface="DM Sans"/>
                        </a:rPr>
                        <a:t>Dispositivo</a:t>
                      </a:r>
                      <a:endParaRPr sz="1200" b="1" u="none" strike="noStrike" cap="none">
                        <a:highlight>
                          <a:srgbClr val="EAFF6A"/>
                        </a:highlight>
                        <a:latin typeface="DM Sans"/>
                        <a:ea typeface="DM Sans"/>
                        <a:cs typeface="DM Sans"/>
                        <a:sym typeface="DM Sans"/>
                      </a:endParaRPr>
                    </a:p>
                  </a:txBody>
                  <a:tcPr marL="63500" marR="63500" marT="63500" marB="63500">
                    <a:lnL w="12700" cap="flat" cmpd="sng">
                      <a:solidFill>
                        <a:srgbClr val="E8E7E3"/>
                      </a:solidFill>
                      <a:prstDash val="solid"/>
                      <a:round/>
                      <a:headEnd type="none" w="sm" len="sm"/>
                      <a:tailEnd type="none" w="sm" len="sm"/>
                    </a:lnL>
                    <a:lnR w="12700" cap="flat" cmpd="sng">
                      <a:solidFill>
                        <a:srgbClr val="E8E7E3"/>
                      </a:solidFill>
                      <a:prstDash val="solid"/>
                      <a:round/>
                      <a:headEnd type="none" w="sm" len="sm"/>
                      <a:tailEnd type="none" w="sm" len="sm"/>
                    </a:lnR>
                    <a:lnT w="12700" cap="flat" cmpd="sng">
                      <a:solidFill>
                        <a:srgbClr val="E8E7E3"/>
                      </a:solidFill>
                      <a:prstDash val="solid"/>
                      <a:round/>
                      <a:headEnd type="none" w="sm" len="sm"/>
                      <a:tailEnd type="none" w="sm" len="sm"/>
                    </a:lnT>
                    <a:lnB w="12700" cap="flat" cmpd="sng">
                      <a:solidFill>
                        <a:srgbClr val="E8E7E3"/>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358600">
                <a:tc>
                  <a:txBody>
                    <a:bodyPr/>
                    <a:lstStyle/>
                    <a:p>
                      <a:pPr marL="0" marR="0" lvl="0" indent="0" algn="just" rtl="0">
                        <a:lnSpc>
                          <a:spcPct val="100000"/>
                        </a:lnSpc>
                        <a:spcBef>
                          <a:spcPts val="0"/>
                        </a:spcBef>
                        <a:spcAft>
                          <a:spcPts val="0"/>
                        </a:spcAft>
                        <a:buClr>
                          <a:srgbClr val="000000"/>
                        </a:buClr>
                        <a:buSzPts val="1200"/>
                        <a:buFont typeface="Arial"/>
                        <a:buNone/>
                      </a:pPr>
                      <a:r>
                        <a:rPr lang="es" sz="1200" u="none" strike="noStrike" cap="none">
                          <a:latin typeface="DM Sans"/>
                          <a:ea typeface="DM Sans"/>
                          <a:cs typeface="DM Sans"/>
                          <a:sym typeface="DM Sans"/>
                        </a:rPr>
                        <a:t>320px</a:t>
                      </a:r>
                      <a:endParaRPr sz="1200" u="none" strike="noStrike" cap="none">
                        <a:latin typeface="DM Sans"/>
                        <a:ea typeface="DM Sans"/>
                        <a:cs typeface="DM Sans"/>
                        <a:sym typeface="DM Sans"/>
                      </a:endParaRPr>
                    </a:p>
                  </a:txBody>
                  <a:tcPr marL="63500" marR="63500" marT="63500" marB="63500">
                    <a:lnL w="12700" cap="flat" cmpd="sng">
                      <a:solidFill>
                        <a:srgbClr val="E8E7E3"/>
                      </a:solidFill>
                      <a:prstDash val="solid"/>
                      <a:round/>
                      <a:headEnd type="none" w="sm" len="sm"/>
                      <a:tailEnd type="none" w="sm" len="sm"/>
                    </a:lnL>
                    <a:lnR w="12700" cap="flat" cmpd="sng">
                      <a:solidFill>
                        <a:srgbClr val="E8E7E3"/>
                      </a:solidFill>
                      <a:prstDash val="solid"/>
                      <a:round/>
                      <a:headEnd type="none" w="sm" len="sm"/>
                      <a:tailEnd type="none" w="sm" len="sm"/>
                    </a:lnR>
                    <a:lnT w="12700" cap="flat" cmpd="sng">
                      <a:solidFill>
                        <a:srgbClr val="E8E7E3"/>
                      </a:solidFill>
                      <a:prstDash val="solid"/>
                      <a:round/>
                      <a:headEnd type="none" w="sm" len="sm"/>
                      <a:tailEnd type="none" w="sm" len="sm"/>
                    </a:lnT>
                    <a:lnB w="12700" cap="flat" cmpd="sng">
                      <a:solidFill>
                        <a:srgbClr val="E8E7E3"/>
                      </a:solidFill>
                      <a:prstDash val="solid"/>
                      <a:round/>
                      <a:headEnd type="none" w="sm" len="sm"/>
                      <a:tailEnd type="none" w="sm" len="sm"/>
                    </a:lnB>
                  </a:tcPr>
                </a:tc>
                <a:tc>
                  <a:txBody>
                    <a:bodyPr/>
                    <a:lstStyle/>
                    <a:p>
                      <a:pPr marL="0" marR="0" lvl="0" indent="0" algn="just" rtl="0">
                        <a:lnSpc>
                          <a:spcPct val="135714"/>
                        </a:lnSpc>
                        <a:spcBef>
                          <a:spcPts val="0"/>
                        </a:spcBef>
                        <a:spcAft>
                          <a:spcPts val="0"/>
                        </a:spcAft>
                        <a:buClr>
                          <a:srgbClr val="000000"/>
                        </a:buClr>
                        <a:buSzPts val="1200"/>
                        <a:buFont typeface="Arial"/>
                        <a:buNone/>
                      </a:pPr>
                      <a:r>
                        <a:rPr lang="es" sz="1200" u="none" strike="noStrike" cap="none">
                          <a:latin typeface="DM Sans"/>
                          <a:ea typeface="DM Sans"/>
                          <a:cs typeface="DM Sans"/>
                          <a:sym typeface="DM Sans"/>
                        </a:rPr>
                        <a:t>Para dispositivos con pantallas pequeñas, como los teléfonos en modo vertical</a:t>
                      </a:r>
                      <a:endParaRPr sz="1200" u="none" strike="noStrike" cap="none">
                        <a:latin typeface="DM Sans"/>
                        <a:ea typeface="DM Sans"/>
                        <a:cs typeface="DM Sans"/>
                        <a:sym typeface="DM Sans"/>
                      </a:endParaRPr>
                    </a:p>
                  </a:txBody>
                  <a:tcPr marL="63500" marR="63500" marT="63500" marB="63500">
                    <a:lnL w="12700" cap="flat" cmpd="sng">
                      <a:solidFill>
                        <a:srgbClr val="E8E7E3"/>
                      </a:solidFill>
                      <a:prstDash val="solid"/>
                      <a:round/>
                      <a:headEnd type="none" w="sm" len="sm"/>
                      <a:tailEnd type="none" w="sm" len="sm"/>
                    </a:lnL>
                    <a:lnR w="12700" cap="flat" cmpd="sng">
                      <a:solidFill>
                        <a:srgbClr val="E8E7E3"/>
                      </a:solidFill>
                      <a:prstDash val="solid"/>
                      <a:round/>
                      <a:headEnd type="none" w="sm" len="sm"/>
                      <a:tailEnd type="none" w="sm" len="sm"/>
                    </a:lnR>
                    <a:lnT w="12700" cap="flat" cmpd="sng">
                      <a:solidFill>
                        <a:srgbClr val="E8E7E3"/>
                      </a:solidFill>
                      <a:prstDash val="solid"/>
                      <a:round/>
                      <a:headEnd type="none" w="sm" len="sm"/>
                      <a:tailEnd type="none" w="sm" len="sm"/>
                    </a:lnT>
                    <a:lnB w="12700" cap="flat" cmpd="sng">
                      <a:solidFill>
                        <a:srgbClr val="E8E7E3"/>
                      </a:solidFill>
                      <a:prstDash val="solid"/>
                      <a:round/>
                      <a:headEnd type="none" w="sm" len="sm"/>
                      <a:tailEnd type="none" w="sm" len="sm"/>
                    </a:lnB>
                  </a:tcPr>
                </a:tc>
                <a:extLst>
                  <a:ext uri="{0D108BD9-81ED-4DB2-BD59-A6C34878D82A}">
                    <a16:rowId xmlns:a16="http://schemas.microsoft.com/office/drawing/2014/main" val="10001"/>
                  </a:ext>
                </a:extLst>
              </a:tr>
              <a:tr h="414700">
                <a:tc>
                  <a:txBody>
                    <a:bodyPr/>
                    <a:lstStyle/>
                    <a:p>
                      <a:pPr marL="0" marR="0" lvl="0" indent="0" algn="just" rtl="0">
                        <a:lnSpc>
                          <a:spcPct val="100000"/>
                        </a:lnSpc>
                        <a:spcBef>
                          <a:spcPts val="0"/>
                        </a:spcBef>
                        <a:spcAft>
                          <a:spcPts val="0"/>
                        </a:spcAft>
                        <a:buClr>
                          <a:srgbClr val="000000"/>
                        </a:buClr>
                        <a:buSzPts val="1200"/>
                        <a:buFont typeface="Arial"/>
                        <a:buNone/>
                      </a:pPr>
                      <a:r>
                        <a:rPr lang="es" sz="1200" u="none" strike="noStrike" cap="none">
                          <a:latin typeface="DM Sans"/>
                          <a:ea typeface="DM Sans"/>
                          <a:cs typeface="DM Sans"/>
                          <a:sym typeface="DM Sans"/>
                        </a:rPr>
                        <a:t>480px</a:t>
                      </a:r>
                      <a:endParaRPr sz="1200" u="none" strike="noStrike" cap="none">
                        <a:latin typeface="DM Sans"/>
                        <a:ea typeface="DM Sans"/>
                        <a:cs typeface="DM Sans"/>
                        <a:sym typeface="DM Sans"/>
                      </a:endParaRPr>
                    </a:p>
                  </a:txBody>
                  <a:tcPr marL="63500" marR="63500" marT="63500" marB="63500">
                    <a:lnL w="12700" cap="flat" cmpd="sng">
                      <a:solidFill>
                        <a:srgbClr val="E8E7E3"/>
                      </a:solidFill>
                      <a:prstDash val="solid"/>
                      <a:round/>
                      <a:headEnd type="none" w="sm" len="sm"/>
                      <a:tailEnd type="none" w="sm" len="sm"/>
                    </a:lnL>
                    <a:lnR w="12700" cap="flat" cmpd="sng">
                      <a:solidFill>
                        <a:srgbClr val="E8E7E3"/>
                      </a:solidFill>
                      <a:prstDash val="solid"/>
                      <a:round/>
                      <a:headEnd type="none" w="sm" len="sm"/>
                      <a:tailEnd type="none" w="sm" len="sm"/>
                    </a:lnR>
                    <a:lnT w="12700" cap="flat" cmpd="sng">
                      <a:solidFill>
                        <a:srgbClr val="E8E7E3"/>
                      </a:solidFill>
                      <a:prstDash val="solid"/>
                      <a:round/>
                      <a:headEnd type="none" w="sm" len="sm"/>
                      <a:tailEnd type="none" w="sm" len="sm"/>
                    </a:lnT>
                    <a:lnB w="12700" cap="flat" cmpd="sng">
                      <a:solidFill>
                        <a:srgbClr val="E8E7E3"/>
                      </a:solidFill>
                      <a:prstDash val="solid"/>
                      <a:round/>
                      <a:headEnd type="none" w="sm" len="sm"/>
                      <a:tailEnd type="none" w="sm" len="sm"/>
                    </a:lnB>
                  </a:tcPr>
                </a:tc>
                <a:tc>
                  <a:txBody>
                    <a:bodyPr/>
                    <a:lstStyle/>
                    <a:p>
                      <a:pPr marL="0" marR="0" lvl="0" indent="0" algn="just" rtl="0">
                        <a:lnSpc>
                          <a:spcPct val="135714"/>
                        </a:lnSpc>
                        <a:spcBef>
                          <a:spcPts val="0"/>
                        </a:spcBef>
                        <a:spcAft>
                          <a:spcPts val="0"/>
                        </a:spcAft>
                        <a:buClr>
                          <a:srgbClr val="000000"/>
                        </a:buClr>
                        <a:buSzPts val="1200"/>
                        <a:buFont typeface="Arial"/>
                        <a:buNone/>
                      </a:pPr>
                      <a:r>
                        <a:rPr lang="es" sz="1200" u="none" strike="noStrike" cap="none">
                          <a:latin typeface="DM Sans"/>
                          <a:ea typeface="DM Sans"/>
                          <a:cs typeface="DM Sans"/>
                          <a:sym typeface="DM Sans"/>
                        </a:rPr>
                        <a:t>Para</a:t>
                      </a:r>
                      <a:r>
                        <a:rPr lang="es" sz="1200">
                          <a:latin typeface="DM Sans"/>
                          <a:ea typeface="DM Sans"/>
                          <a:cs typeface="DM Sans"/>
                          <a:sym typeface="DM Sans"/>
                        </a:rPr>
                        <a:t> </a:t>
                      </a:r>
                      <a:r>
                        <a:rPr lang="es" sz="1200" u="none" strike="noStrike" cap="none">
                          <a:latin typeface="DM Sans"/>
                          <a:ea typeface="DM Sans"/>
                          <a:cs typeface="DM Sans"/>
                          <a:sym typeface="DM Sans"/>
                        </a:rPr>
                        <a:t>dispositivos con pantallas pequeñas, como los teléfonos, en modo horizontal</a:t>
                      </a:r>
                      <a:endParaRPr sz="1200" u="none" strike="noStrike" cap="none">
                        <a:latin typeface="DM Sans"/>
                        <a:ea typeface="DM Sans"/>
                        <a:cs typeface="DM Sans"/>
                        <a:sym typeface="DM Sans"/>
                      </a:endParaRPr>
                    </a:p>
                  </a:txBody>
                  <a:tcPr marL="63500" marR="63500" marT="63500" marB="63500">
                    <a:lnL w="12700" cap="flat" cmpd="sng">
                      <a:solidFill>
                        <a:srgbClr val="E8E7E3"/>
                      </a:solidFill>
                      <a:prstDash val="solid"/>
                      <a:round/>
                      <a:headEnd type="none" w="sm" len="sm"/>
                      <a:tailEnd type="none" w="sm" len="sm"/>
                    </a:lnL>
                    <a:lnR w="12700" cap="flat" cmpd="sng">
                      <a:solidFill>
                        <a:srgbClr val="E8E7E3"/>
                      </a:solidFill>
                      <a:prstDash val="solid"/>
                      <a:round/>
                      <a:headEnd type="none" w="sm" len="sm"/>
                      <a:tailEnd type="none" w="sm" len="sm"/>
                    </a:lnR>
                    <a:lnT w="12700" cap="flat" cmpd="sng">
                      <a:solidFill>
                        <a:srgbClr val="E8E7E3"/>
                      </a:solidFill>
                      <a:prstDash val="solid"/>
                      <a:round/>
                      <a:headEnd type="none" w="sm" len="sm"/>
                      <a:tailEnd type="none" w="sm" len="sm"/>
                    </a:lnT>
                    <a:lnB w="12700" cap="flat" cmpd="sng">
                      <a:solidFill>
                        <a:srgbClr val="E8E7E3"/>
                      </a:solidFill>
                      <a:prstDash val="solid"/>
                      <a:round/>
                      <a:headEnd type="none" w="sm" len="sm"/>
                      <a:tailEnd type="none" w="sm" len="sm"/>
                    </a:lnB>
                  </a:tcPr>
                </a:tc>
                <a:extLst>
                  <a:ext uri="{0D108BD9-81ED-4DB2-BD59-A6C34878D82A}">
                    <a16:rowId xmlns:a16="http://schemas.microsoft.com/office/drawing/2014/main" val="10002"/>
                  </a:ext>
                </a:extLst>
              </a:tr>
              <a:tr h="630475">
                <a:tc>
                  <a:txBody>
                    <a:bodyPr/>
                    <a:lstStyle/>
                    <a:p>
                      <a:pPr marL="0" marR="0" lvl="0" indent="0" algn="just" rtl="0">
                        <a:lnSpc>
                          <a:spcPct val="100000"/>
                        </a:lnSpc>
                        <a:spcBef>
                          <a:spcPts val="0"/>
                        </a:spcBef>
                        <a:spcAft>
                          <a:spcPts val="0"/>
                        </a:spcAft>
                        <a:buClr>
                          <a:srgbClr val="000000"/>
                        </a:buClr>
                        <a:buSzPts val="1200"/>
                        <a:buFont typeface="Arial"/>
                        <a:buNone/>
                      </a:pPr>
                      <a:r>
                        <a:rPr lang="es" sz="1200" u="none" strike="noStrike" cap="none">
                          <a:latin typeface="DM Sans"/>
                          <a:ea typeface="DM Sans"/>
                          <a:cs typeface="DM Sans"/>
                          <a:sym typeface="DM Sans"/>
                        </a:rPr>
                        <a:t>600px</a:t>
                      </a:r>
                      <a:endParaRPr sz="1200" u="none" strike="noStrike" cap="none">
                        <a:latin typeface="DM Sans"/>
                        <a:ea typeface="DM Sans"/>
                        <a:cs typeface="DM Sans"/>
                        <a:sym typeface="DM Sans"/>
                      </a:endParaRPr>
                    </a:p>
                  </a:txBody>
                  <a:tcPr marL="63500" marR="63500" marT="63500" marB="63500">
                    <a:lnL w="12700" cap="flat" cmpd="sng">
                      <a:solidFill>
                        <a:srgbClr val="E8E7E3"/>
                      </a:solidFill>
                      <a:prstDash val="solid"/>
                      <a:round/>
                      <a:headEnd type="none" w="sm" len="sm"/>
                      <a:tailEnd type="none" w="sm" len="sm"/>
                    </a:lnL>
                    <a:lnR w="12700" cap="flat" cmpd="sng">
                      <a:solidFill>
                        <a:srgbClr val="E8E7E3"/>
                      </a:solidFill>
                      <a:prstDash val="solid"/>
                      <a:round/>
                      <a:headEnd type="none" w="sm" len="sm"/>
                      <a:tailEnd type="none" w="sm" len="sm"/>
                    </a:lnR>
                    <a:lnT w="12700" cap="flat" cmpd="sng">
                      <a:solidFill>
                        <a:srgbClr val="E8E7E3"/>
                      </a:solidFill>
                      <a:prstDash val="solid"/>
                      <a:round/>
                      <a:headEnd type="none" w="sm" len="sm"/>
                      <a:tailEnd type="none" w="sm" len="sm"/>
                    </a:lnT>
                    <a:lnB w="12700" cap="flat" cmpd="sng">
                      <a:solidFill>
                        <a:srgbClr val="E8E7E3"/>
                      </a:solidFill>
                      <a:prstDash val="solid"/>
                      <a:round/>
                      <a:headEnd type="none" w="sm" len="sm"/>
                      <a:tailEnd type="none" w="sm" len="sm"/>
                    </a:lnB>
                  </a:tcPr>
                </a:tc>
                <a:tc>
                  <a:txBody>
                    <a:bodyPr/>
                    <a:lstStyle/>
                    <a:p>
                      <a:pPr marL="0" marR="0" lvl="0" indent="0" algn="just" rtl="0">
                        <a:lnSpc>
                          <a:spcPct val="135714"/>
                        </a:lnSpc>
                        <a:spcBef>
                          <a:spcPts val="0"/>
                        </a:spcBef>
                        <a:spcAft>
                          <a:spcPts val="0"/>
                        </a:spcAft>
                        <a:buClr>
                          <a:srgbClr val="000000"/>
                        </a:buClr>
                        <a:buSzPts val="1200"/>
                        <a:buFont typeface="Arial"/>
                        <a:buNone/>
                      </a:pPr>
                      <a:r>
                        <a:rPr lang="es" sz="1200" u="none" strike="noStrike" cap="none">
                          <a:latin typeface="DM Sans"/>
                          <a:ea typeface="DM Sans"/>
                          <a:cs typeface="DM Sans"/>
                          <a:sym typeface="DM Sans"/>
                        </a:rPr>
                        <a:t>Tabletas pequeñas, como el Amazon Kindle (600×800) y Barnes &amp; Noble Nook (600×1024), en modo vertical</a:t>
                      </a:r>
                      <a:endParaRPr sz="1200" u="none" strike="noStrike" cap="none">
                        <a:latin typeface="DM Sans"/>
                        <a:ea typeface="DM Sans"/>
                        <a:cs typeface="DM Sans"/>
                        <a:sym typeface="DM Sans"/>
                      </a:endParaRPr>
                    </a:p>
                  </a:txBody>
                  <a:tcPr marL="63500" marR="63500" marT="63500" marB="63500">
                    <a:lnL w="12700" cap="flat" cmpd="sng">
                      <a:solidFill>
                        <a:srgbClr val="E8E7E3"/>
                      </a:solidFill>
                      <a:prstDash val="solid"/>
                      <a:round/>
                      <a:headEnd type="none" w="sm" len="sm"/>
                      <a:tailEnd type="none" w="sm" len="sm"/>
                    </a:lnL>
                    <a:lnR w="12700" cap="flat" cmpd="sng">
                      <a:solidFill>
                        <a:srgbClr val="E8E7E3"/>
                      </a:solidFill>
                      <a:prstDash val="solid"/>
                      <a:round/>
                      <a:headEnd type="none" w="sm" len="sm"/>
                      <a:tailEnd type="none" w="sm" len="sm"/>
                    </a:lnR>
                    <a:lnT w="12700" cap="flat" cmpd="sng">
                      <a:solidFill>
                        <a:srgbClr val="E8E7E3"/>
                      </a:solidFill>
                      <a:prstDash val="solid"/>
                      <a:round/>
                      <a:headEnd type="none" w="sm" len="sm"/>
                      <a:tailEnd type="none" w="sm" len="sm"/>
                    </a:lnT>
                    <a:lnB w="12700" cap="flat" cmpd="sng">
                      <a:solidFill>
                        <a:srgbClr val="E8E7E3"/>
                      </a:solidFill>
                      <a:prstDash val="solid"/>
                      <a:round/>
                      <a:headEnd type="none" w="sm" len="sm"/>
                      <a:tailEnd type="none" w="sm" len="sm"/>
                    </a:lnB>
                  </a:tcPr>
                </a:tc>
                <a:extLst>
                  <a:ext uri="{0D108BD9-81ED-4DB2-BD59-A6C34878D82A}">
                    <a16:rowId xmlns:a16="http://schemas.microsoft.com/office/drawing/2014/main" val="10003"/>
                  </a:ext>
                </a:extLst>
              </a:tr>
              <a:tr h="337075">
                <a:tc>
                  <a:txBody>
                    <a:bodyPr/>
                    <a:lstStyle/>
                    <a:p>
                      <a:pPr marL="0" marR="0" lvl="0" indent="0" algn="just" rtl="0">
                        <a:lnSpc>
                          <a:spcPct val="100000"/>
                        </a:lnSpc>
                        <a:spcBef>
                          <a:spcPts val="0"/>
                        </a:spcBef>
                        <a:spcAft>
                          <a:spcPts val="0"/>
                        </a:spcAft>
                        <a:buClr>
                          <a:srgbClr val="000000"/>
                        </a:buClr>
                        <a:buSzPts val="1200"/>
                        <a:buFont typeface="Arial"/>
                        <a:buNone/>
                      </a:pPr>
                      <a:r>
                        <a:rPr lang="es" sz="1200" u="none" strike="noStrike" cap="none">
                          <a:latin typeface="DM Sans"/>
                          <a:ea typeface="DM Sans"/>
                          <a:cs typeface="DM Sans"/>
                          <a:sym typeface="DM Sans"/>
                        </a:rPr>
                        <a:t>768px y 1023px</a:t>
                      </a:r>
                      <a:endParaRPr sz="1200" u="none" strike="noStrike" cap="none">
                        <a:latin typeface="DM Sans"/>
                        <a:ea typeface="DM Sans"/>
                        <a:cs typeface="DM Sans"/>
                        <a:sym typeface="DM Sans"/>
                      </a:endParaRPr>
                    </a:p>
                  </a:txBody>
                  <a:tcPr marL="63500" marR="63500" marT="63500" marB="63500">
                    <a:lnL w="12700" cap="flat" cmpd="sng">
                      <a:solidFill>
                        <a:srgbClr val="E8E7E3"/>
                      </a:solidFill>
                      <a:prstDash val="solid"/>
                      <a:round/>
                      <a:headEnd type="none" w="sm" len="sm"/>
                      <a:tailEnd type="none" w="sm" len="sm"/>
                    </a:lnL>
                    <a:lnR w="12700" cap="flat" cmpd="sng">
                      <a:solidFill>
                        <a:srgbClr val="E8E7E3"/>
                      </a:solidFill>
                      <a:prstDash val="solid"/>
                      <a:round/>
                      <a:headEnd type="none" w="sm" len="sm"/>
                      <a:tailEnd type="none" w="sm" len="sm"/>
                    </a:lnR>
                    <a:lnT w="12700" cap="flat" cmpd="sng">
                      <a:solidFill>
                        <a:srgbClr val="E8E7E3"/>
                      </a:solidFill>
                      <a:prstDash val="solid"/>
                      <a:round/>
                      <a:headEnd type="none" w="sm" len="sm"/>
                      <a:tailEnd type="none" w="sm" len="sm"/>
                    </a:lnT>
                    <a:lnB w="12700" cap="flat" cmpd="sng">
                      <a:solidFill>
                        <a:srgbClr val="E8E7E3"/>
                      </a:solidFill>
                      <a:prstDash val="solid"/>
                      <a:round/>
                      <a:headEnd type="none" w="sm" len="sm"/>
                      <a:tailEnd type="none" w="sm" len="sm"/>
                    </a:lnB>
                  </a:tcPr>
                </a:tc>
                <a:tc>
                  <a:txBody>
                    <a:bodyPr/>
                    <a:lstStyle/>
                    <a:p>
                      <a:pPr marL="0" marR="0" lvl="0" indent="0" algn="just" rtl="0">
                        <a:lnSpc>
                          <a:spcPct val="135714"/>
                        </a:lnSpc>
                        <a:spcBef>
                          <a:spcPts val="0"/>
                        </a:spcBef>
                        <a:spcAft>
                          <a:spcPts val="0"/>
                        </a:spcAft>
                        <a:buClr>
                          <a:srgbClr val="000000"/>
                        </a:buClr>
                        <a:buSzPts val="1200"/>
                        <a:buFont typeface="Arial"/>
                        <a:buNone/>
                      </a:pPr>
                      <a:r>
                        <a:rPr lang="es" sz="1200" u="none" strike="noStrike" cap="none">
                          <a:latin typeface="DM Sans"/>
                          <a:ea typeface="DM Sans"/>
                          <a:cs typeface="DM Sans"/>
                          <a:sym typeface="DM Sans"/>
                        </a:rPr>
                        <a:t>Tabletas de diez pulgadas como el iPad (768×1024), en modo vertical</a:t>
                      </a:r>
                      <a:endParaRPr sz="1200" u="none" strike="noStrike" cap="none">
                        <a:latin typeface="DM Sans"/>
                        <a:ea typeface="DM Sans"/>
                        <a:cs typeface="DM Sans"/>
                        <a:sym typeface="DM Sans"/>
                      </a:endParaRPr>
                    </a:p>
                  </a:txBody>
                  <a:tcPr marL="63500" marR="63500" marT="63500" marB="63500">
                    <a:lnL w="12700" cap="flat" cmpd="sng">
                      <a:solidFill>
                        <a:srgbClr val="E8E7E3"/>
                      </a:solidFill>
                      <a:prstDash val="solid"/>
                      <a:round/>
                      <a:headEnd type="none" w="sm" len="sm"/>
                      <a:tailEnd type="none" w="sm" len="sm"/>
                    </a:lnL>
                    <a:lnR w="12700" cap="flat" cmpd="sng">
                      <a:solidFill>
                        <a:srgbClr val="E8E7E3"/>
                      </a:solidFill>
                      <a:prstDash val="solid"/>
                      <a:round/>
                      <a:headEnd type="none" w="sm" len="sm"/>
                      <a:tailEnd type="none" w="sm" len="sm"/>
                    </a:lnR>
                    <a:lnT w="12700" cap="flat" cmpd="sng">
                      <a:solidFill>
                        <a:srgbClr val="E8E7E3"/>
                      </a:solidFill>
                      <a:prstDash val="solid"/>
                      <a:round/>
                      <a:headEnd type="none" w="sm" len="sm"/>
                      <a:tailEnd type="none" w="sm" len="sm"/>
                    </a:lnT>
                    <a:lnB w="12700" cap="flat" cmpd="sng">
                      <a:solidFill>
                        <a:srgbClr val="E8E7E3"/>
                      </a:solidFill>
                      <a:prstDash val="solid"/>
                      <a:round/>
                      <a:headEnd type="none" w="sm" len="sm"/>
                      <a:tailEnd type="none" w="sm" len="sm"/>
                    </a:lnB>
                  </a:tcPr>
                </a:tc>
                <a:extLst>
                  <a:ext uri="{0D108BD9-81ED-4DB2-BD59-A6C34878D82A}">
                    <a16:rowId xmlns:a16="http://schemas.microsoft.com/office/drawing/2014/main" val="10004"/>
                  </a:ext>
                </a:extLst>
              </a:tr>
              <a:tr h="626700">
                <a:tc>
                  <a:txBody>
                    <a:bodyPr/>
                    <a:lstStyle/>
                    <a:p>
                      <a:pPr marL="0" marR="0" lvl="0" indent="0" algn="just" rtl="0">
                        <a:lnSpc>
                          <a:spcPct val="100000"/>
                        </a:lnSpc>
                        <a:spcBef>
                          <a:spcPts val="0"/>
                        </a:spcBef>
                        <a:spcAft>
                          <a:spcPts val="0"/>
                        </a:spcAft>
                        <a:buClr>
                          <a:srgbClr val="000000"/>
                        </a:buClr>
                        <a:buSzPts val="1200"/>
                        <a:buFont typeface="Arial"/>
                        <a:buNone/>
                      </a:pPr>
                      <a:r>
                        <a:rPr lang="es" sz="1200" u="none" strike="noStrike" cap="none">
                          <a:latin typeface="DM Sans"/>
                          <a:ea typeface="DM Sans"/>
                          <a:cs typeface="DM Sans"/>
                          <a:sym typeface="DM Sans"/>
                        </a:rPr>
                        <a:t>1024px</a:t>
                      </a:r>
                      <a:endParaRPr sz="1200" u="none" strike="noStrike" cap="none">
                        <a:latin typeface="DM Sans"/>
                        <a:ea typeface="DM Sans"/>
                        <a:cs typeface="DM Sans"/>
                        <a:sym typeface="DM Sans"/>
                      </a:endParaRPr>
                    </a:p>
                  </a:txBody>
                  <a:tcPr marL="63500" marR="63500" marT="63500" marB="63500">
                    <a:lnL w="12700" cap="flat" cmpd="sng">
                      <a:solidFill>
                        <a:srgbClr val="E8E7E3"/>
                      </a:solidFill>
                      <a:prstDash val="solid"/>
                      <a:round/>
                      <a:headEnd type="none" w="sm" len="sm"/>
                      <a:tailEnd type="none" w="sm" len="sm"/>
                    </a:lnL>
                    <a:lnR w="12700" cap="flat" cmpd="sng">
                      <a:solidFill>
                        <a:srgbClr val="E8E7E3"/>
                      </a:solidFill>
                      <a:prstDash val="solid"/>
                      <a:round/>
                      <a:headEnd type="none" w="sm" len="sm"/>
                      <a:tailEnd type="none" w="sm" len="sm"/>
                    </a:lnR>
                    <a:lnT w="12700" cap="flat" cmpd="sng">
                      <a:solidFill>
                        <a:srgbClr val="E8E7E3"/>
                      </a:solidFill>
                      <a:prstDash val="solid"/>
                      <a:round/>
                      <a:headEnd type="none" w="sm" len="sm"/>
                      <a:tailEnd type="none" w="sm" len="sm"/>
                    </a:lnT>
                    <a:lnB w="12700" cap="flat" cmpd="sng">
                      <a:solidFill>
                        <a:srgbClr val="E8E7E3"/>
                      </a:solidFill>
                      <a:prstDash val="solid"/>
                      <a:round/>
                      <a:headEnd type="none" w="sm" len="sm"/>
                      <a:tailEnd type="none" w="sm" len="sm"/>
                    </a:lnB>
                  </a:tcPr>
                </a:tc>
                <a:tc>
                  <a:txBody>
                    <a:bodyPr/>
                    <a:lstStyle/>
                    <a:p>
                      <a:pPr marL="0" marR="0" lvl="0" indent="0" algn="just" rtl="0">
                        <a:lnSpc>
                          <a:spcPct val="135714"/>
                        </a:lnSpc>
                        <a:spcBef>
                          <a:spcPts val="0"/>
                        </a:spcBef>
                        <a:spcAft>
                          <a:spcPts val="0"/>
                        </a:spcAft>
                        <a:buClr>
                          <a:srgbClr val="000000"/>
                        </a:buClr>
                        <a:buSzPts val="1200"/>
                        <a:buFont typeface="Arial"/>
                        <a:buNone/>
                      </a:pPr>
                      <a:r>
                        <a:rPr lang="es" sz="1200" u="none" strike="noStrike" cap="none">
                          <a:latin typeface="DM Sans"/>
                          <a:ea typeface="DM Sans"/>
                          <a:cs typeface="DM Sans"/>
                          <a:sym typeface="DM Sans"/>
                        </a:rPr>
                        <a:t>Tabletas como el iPad (1024×768), en modo horizontal, así como algunas pantallas de ordenador portátil, netbook, y de escritorio</a:t>
                      </a:r>
                      <a:endParaRPr sz="1200" u="none" strike="noStrike" cap="none">
                        <a:latin typeface="DM Sans"/>
                        <a:ea typeface="DM Sans"/>
                        <a:cs typeface="DM Sans"/>
                        <a:sym typeface="DM Sans"/>
                      </a:endParaRPr>
                    </a:p>
                  </a:txBody>
                  <a:tcPr marL="63500" marR="63500" marT="63500" marB="63500">
                    <a:lnL w="12700" cap="flat" cmpd="sng">
                      <a:solidFill>
                        <a:srgbClr val="E8E7E3"/>
                      </a:solidFill>
                      <a:prstDash val="solid"/>
                      <a:round/>
                      <a:headEnd type="none" w="sm" len="sm"/>
                      <a:tailEnd type="none" w="sm" len="sm"/>
                    </a:lnL>
                    <a:lnR w="12700" cap="flat" cmpd="sng">
                      <a:solidFill>
                        <a:srgbClr val="E8E7E3"/>
                      </a:solidFill>
                      <a:prstDash val="solid"/>
                      <a:round/>
                      <a:headEnd type="none" w="sm" len="sm"/>
                      <a:tailEnd type="none" w="sm" len="sm"/>
                    </a:lnR>
                    <a:lnT w="12700" cap="flat" cmpd="sng">
                      <a:solidFill>
                        <a:srgbClr val="E8E7E3"/>
                      </a:solidFill>
                      <a:prstDash val="solid"/>
                      <a:round/>
                      <a:headEnd type="none" w="sm" len="sm"/>
                      <a:tailEnd type="none" w="sm" len="sm"/>
                    </a:lnT>
                    <a:lnB w="12700" cap="flat" cmpd="sng">
                      <a:solidFill>
                        <a:srgbClr val="E8E7E3"/>
                      </a:solidFill>
                      <a:prstDash val="solid"/>
                      <a:round/>
                      <a:headEnd type="none" w="sm" len="sm"/>
                      <a:tailEnd type="none" w="sm" len="sm"/>
                    </a:lnB>
                  </a:tcPr>
                </a:tc>
                <a:extLst>
                  <a:ext uri="{0D108BD9-81ED-4DB2-BD59-A6C34878D82A}">
                    <a16:rowId xmlns:a16="http://schemas.microsoft.com/office/drawing/2014/main" val="10005"/>
                  </a:ext>
                </a:extLst>
              </a:tr>
              <a:tr h="298925">
                <a:tc>
                  <a:txBody>
                    <a:bodyPr/>
                    <a:lstStyle/>
                    <a:p>
                      <a:pPr marL="0" marR="0" lvl="0" indent="0" algn="just" rtl="0">
                        <a:lnSpc>
                          <a:spcPct val="100000"/>
                        </a:lnSpc>
                        <a:spcBef>
                          <a:spcPts val="0"/>
                        </a:spcBef>
                        <a:spcAft>
                          <a:spcPts val="0"/>
                        </a:spcAft>
                        <a:buClr>
                          <a:srgbClr val="000000"/>
                        </a:buClr>
                        <a:buSzPts val="1200"/>
                        <a:buFont typeface="Arial"/>
                        <a:buNone/>
                      </a:pPr>
                      <a:r>
                        <a:rPr lang="es" sz="1200" u="none" strike="noStrike" cap="none">
                          <a:latin typeface="DM Sans"/>
                          <a:ea typeface="DM Sans"/>
                          <a:cs typeface="DM Sans"/>
                          <a:sym typeface="DM Sans"/>
                        </a:rPr>
                        <a:t>1200px</a:t>
                      </a:r>
                      <a:endParaRPr sz="1200" u="none" strike="noStrike" cap="none">
                        <a:latin typeface="DM Sans"/>
                        <a:ea typeface="DM Sans"/>
                        <a:cs typeface="DM Sans"/>
                        <a:sym typeface="DM Sans"/>
                      </a:endParaRPr>
                    </a:p>
                  </a:txBody>
                  <a:tcPr marL="63500" marR="63500" marT="63500" marB="63500">
                    <a:lnL w="12700" cap="flat" cmpd="sng">
                      <a:solidFill>
                        <a:srgbClr val="E8E7E3"/>
                      </a:solidFill>
                      <a:prstDash val="solid"/>
                      <a:round/>
                      <a:headEnd type="none" w="sm" len="sm"/>
                      <a:tailEnd type="none" w="sm" len="sm"/>
                    </a:lnL>
                    <a:lnR w="12700" cap="flat" cmpd="sng">
                      <a:solidFill>
                        <a:srgbClr val="E8E7E3"/>
                      </a:solidFill>
                      <a:prstDash val="solid"/>
                      <a:round/>
                      <a:headEnd type="none" w="sm" len="sm"/>
                      <a:tailEnd type="none" w="sm" len="sm"/>
                    </a:lnR>
                    <a:lnT w="12700" cap="flat" cmpd="sng">
                      <a:solidFill>
                        <a:srgbClr val="E8E7E3"/>
                      </a:solidFill>
                      <a:prstDash val="solid"/>
                      <a:round/>
                      <a:headEnd type="none" w="sm" len="sm"/>
                      <a:tailEnd type="none" w="sm" len="sm"/>
                    </a:lnT>
                    <a:lnB w="12700" cap="flat" cmpd="sng">
                      <a:solidFill>
                        <a:srgbClr val="E8E7E3"/>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200"/>
                        <a:buFont typeface="Arial"/>
                        <a:buNone/>
                      </a:pPr>
                      <a:r>
                        <a:rPr lang="es" sz="1200" u="none" strike="noStrike" cap="none">
                          <a:latin typeface="DM Sans"/>
                          <a:ea typeface="DM Sans"/>
                          <a:cs typeface="DM Sans"/>
                          <a:sym typeface="DM Sans"/>
                        </a:rPr>
                        <a:t>Para pantallas panorámicas, principalmente portátiles y de escritorio</a:t>
                      </a:r>
                      <a:endParaRPr sz="1200" u="none" strike="noStrike" cap="none">
                        <a:latin typeface="DM Sans"/>
                        <a:ea typeface="DM Sans"/>
                        <a:cs typeface="DM Sans"/>
                        <a:sym typeface="DM Sans"/>
                      </a:endParaRPr>
                    </a:p>
                  </a:txBody>
                  <a:tcPr marL="63500" marR="63500" marT="63500" marB="63500">
                    <a:lnL w="12700" cap="flat" cmpd="sng">
                      <a:solidFill>
                        <a:srgbClr val="E8E7E3"/>
                      </a:solidFill>
                      <a:prstDash val="solid"/>
                      <a:round/>
                      <a:headEnd type="none" w="sm" len="sm"/>
                      <a:tailEnd type="none" w="sm" len="sm"/>
                    </a:lnL>
                    <a:lnR w="12700" cap="flat" cmpd="sng">
                      <a:solidFill>
                        <a:srgbClr val="E8E7E3"/>
                      </a:solidFill>
                      <a:prstDash val="solid"/>
                      <a:round/>
                      <a:headEnd type="none" w="sm" len="sm"/>
                      <a:tailEnd type="none" w="sm" len="sm"/>
                    </a:lnR>
                    <a:lnT w="12700" cap="flat" cmpd="sng">
                      <a:solidFill>
                        <a:srgbClr val="E8E7E3"/>
                      </a:solidFill>
                      <a:prstDash val="solid"/>
                      <a:round/>
                      <a:headEnd type="none" w="sm" len="sm"/>
                      <a:tailEnd type="none" w="sm" len="sm"/>
                    </a:lnT>
                    <a:lnB w="12700" cap="flat" cmpd="sng">
                      <a:solidFill>
                        <a:srgbClr val="E8E7E3"/>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01"/>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Grids Mobile First</a:t>
            </a:r>
            <a:endParaRPr sz="4000" b="1">
              <a:solidFill>
                <a:srgbClr val="EAFF6A"/>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grpSp>
        <p:nvGrpSpPr>
          <p:cNvPr id="775" name="Google Shape;775;p102"/>
          <p:cNvGrpSpPr/>
          <p:nvPr/>
        </p:nvGrpSpPr>
        <p:grpSpPr>
          <a:xfrm>
            <a:off x="2172088" y="1852650"/>
            <a:ext cx="197100" cy="197100"/>
            <a:chOff x="2172088" y="1852650"/>
            <a:chExt cx="197100" cy="197100"/>
          </a:xfrm>
        </p:grpSpPr>
        <p:sp>
          <p:nvSpPr>
            <p:cNvPr id="776" name="Google Shape;776;p102"/>
            <p:cNvSpPr/>
            <p:nvPr/>
          </p:nvSpPr>
          <p:spPr>
            <a:xfrm>
              <a:off x="2172088" y="1852650"/>
              <a:ext cx="197100" cy="197100"/>
            </a:xfrm>
            <a:prstGeom prst="ellipse">
              <a:avLst/>
            </a:prstGeom>
            <a:solidFill>
              <a:srgbClr val="DEF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02"/>
            <p:cNvSpPr/>
            <p:nvPr/>
          </p:nvSpPr>
          <p:spPr>
            <a:xfrm>
              <a:off x="2227138" y="1907700"/>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102"/>
          <p:cNvGrpSpPr/>
          <p:nvPr/>
        </p:nvGrpSpPr>
        <p:grpSpPr>
          <a:xfrm>
            <a:off x="2172088" y="2455775"/>
            <a:ext cx="197100" cy="197100"/>
            <a:chOff x="2172088" y="2455775"/>
            <a:chExt cx="197100" cy="197100"/>
          </a:xfrm>
        </p:grpSpPr>
        <p:sp>
          <p:nvSpPr>
            <p:cNvPr id="779" name="Google Shape;779;p102"/>
            <p:cNvSpPr/>
            <p:nvPr/>
          </p:nvSpPr>
          <p:spPr>
            <a:xfrm>
              <a:off x="2172088" y="2455775"/>
              <a:ext cx="197100" cy="197100"/>
            </a:xfrm>
            <a:prstGeom prst="ellipse">
              <a:avLst/>
            </a:prstGeom>
            <a:solidFill>
              <a:srgbClr val="DEF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02"/>
            <p:cNvSpPr/>
            <p:nvPr/>
          </p:nvSpPr>
          <p:spPr>
            <a:xfrm>
              <a:off x="2227138" y="2510825"/>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81" name="Google Shape;781;p102"/>
          <p:cNvCxnSpPr>
            <a:endCxn id="779" idx="0"/>
          </p:cNvCxnSpPr>
          <p:nvPr/>
        </p:nvCxnSpPr>
        <p:spPr>
          <a:xfrm>
            <a:off x="2270638" y="2049875"/>
            <a:ext cx="0" cy="405900"/>
          </a:xfrm>
          <a:prstGeom prst="straightConnector1">
            <a:avLst/>
          </a:prstGeom>
          <a:noFill/>
          <a:ln w="9525" cap="flat" cmpd="sng">
            <a:solidFill>
              <a:srgbClr val="DEFC52"/>
            </a:solidFill>
            <a:prstDash val="solid"/>
            <a:round/>
            <a:headEnd type="none" w="med" len="med"/>
            <a:tailEnd type="none" w="med" len="med"/>
          </a:ln>
        </p:spPr>
      </p:cxnSp>
      <p:sp>
        <p:nvSpPr>
          <p:cNvPr id="782" name="Google Shape;782;p10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Grids Mobile First</a:t>
            </a:r>
            <a:endParaRPr sz="4000" b="1">
              <a:solidFill>
                <a:schemeClr val="dk1"/>
              </a:solidFill>
              <a:latin typeface="DM Sans"/>
              <a:ea typeface="DM Sans"/>
              <a:cs typeface="DM Sans"/>
              <a:sym typeface="DM Sans"/>
            </a:endParaRPr>
          </a:p>
        </p:txBody>
      </p:sp>
      <p:sp>
        <p:nvSpPr>
          <p:cNvPr id="783" name="Google Shape;783;p102"/>
          <p:cNvSpPr txBox="1"/>
          <p:nvPr/>
        </p:nvSpPr>
        <p:spPr>
          <a:xfrm>
            <a:off x="2690575" y="1731425"/>
            <a:ext cx="50727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Lo primero es </a:t>
            </a:r>
            <a:r>
              <a:rPr lang="es" sz="1350" b="1">
                <a:solidFill>
                  <a:schemeClr val="dk1"/>
                </a:solidFill>
                <a:latin typeface="DM Sans"/>
                <a:ea typeface="DM Sans"/>
                <a:cs typeface="DM Sans"/>
                <a:sym typeface="DM Sans"/>
              </a:rPr>
              <a:t>asignarle </a:t>
            </a:r>
            <a:r>
              <a:rPr lang="es" sz="1350">
                <a:solidFill>
                  <a:schemeClr val="dk1"/>
                </a:solidFill>
                <a:latin typeface="DM Sans"/>
                <a:ea typeface="DM Sans"/>
                <a:cs typeface="DM Sans"/>
                <a:sym typeface="DM Sans"/>
              </a:rPr>
              <a:t>a nuestro contenedor la propiedad de </a:t>
            </a:r>
            <a:r>
              <a:rPr lang="es" sz="1350">
                <a:solidFill>
                  <a:schemeClr val="dk1"/>
                </a:solidFill>
                <a:highlight>
                  <a:srgbClr val="EAFF6A"/>
                </a:highlight>
                <a:latin typeface="DM Sans"/>
                <a:ea typeface="DM Sans"/>
                <a:cs typeface="DM Sans"/>
                <a:sym typeface="DM Sans"/>
              </a:rPr>
              <a:t>display: grid;</a:t>
            </a:r>
            <a:endParaRPr sz="1350">
              <a:solidFill>
                <a:schemeClr val="dk1"/>
              </a:solidFill>
              <a:highlight>
                <a:srgbClr val="EAFF6A"/>
              </a:highlight>
              <a:latin typeface="DM Sans"/>
              <a:ea typeface="DM Sans"/>
              <a:cs typeface="DM Sans"/>
              <a:sym typeface="DM Sans"/>
            </a:endParaRPr>
          </a:p>
        </p:txBody>
      </p:sp>
      <p:sp>
        <p:nvSpPr>
          <p:cNvPr id="784" name="Google Shape;784;p102"/>
          <p:cNvSpPr txBox="1"/>
          <p:nvPr/>
        </p:nvSpPr>
        <p:spPr>
          <a:xfrm>
            <a:off x="2690575" y="2334550"/>
            <a:ext cx="50727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Luego,</a:t>
            </a:r>
            <a:r>
              <a:rPr lang="es" sz="1350" b="1">
                <a:solidFill>
                  <a:schemeClr val="dk1"/>
                </a:solidFill>
                <a:latin typeface="DM Sans"/>
                <a:ea typeface="DM Sans"/>
                <a:cs typeface="DM Sans"/>
                <a:sym typeface="DM Sans"/>
              </a:rPr>
              <a:t> número de columnas y filas que tendrá nuestra grilla</a:t>
            </a:r>
            <a:r>
              <a:rPr lang="es" sz="1350">
                <a:solidFill>
                  <a:schemeClr val="dk1"/>
                </a:solidFill>
                <a:latin typeface="DM Sans"/>
                <a:ea typeface="DM Sans"/>
                <a:cs typeface="DM Sans"/>
                <a:sym typeface="DM Sans"/>
              </a:rPr>
              <a:t>, y un espacio de separación. </a:t>
            </a:r>
            <a:endParaRPr sz="1350">
              <a:solidFill>
                <a:schemeClr val="dk1"/>
              </a:solidFill>
              <a:latin typeface="DM Sans"/>
              <a:ea typeface="DM Sans"/>
              <a:cs typeface="DM Sans"/>
              <a:sym typeface="DM Sans"/>
            </a:endParaRPr>
          </a:p>
        </p:txBody>
      </p:sp>
      <p:grpSp>
        <p:nvGrpSpPr>
          <p:cNvPr id="785" name="Google Shape;785;p102"/>
          <p:cNvGrpSpPr/>
          <p:nvPr/>
        </p:nvGrpSpPr>
        <p:grpSpPr>
          <a:xfrm>
            <a:off x="2172088" y="3082350"/>
            <a:ext cx="197100" cy="197100"/>
            <a:chOff x="2172088" y="3058775"/>
            <a:chExt cx="197100" cy="197100"/>
          </a:xfrm>
        </p:grpSpPr>
        <p:sp>
          <p:nvSpPr>
            <p:cNvPr id="786" name="Google Shape;786;p102"/>
            <p:cNvSpPr/>
            <p:nvPr/>
          </p:nvSpPr>
          <p:spPr>
            <a:xfrm>
              <a:off x="2172088" y="3058775"/>
              <a:ext cx="197100" cy="197100"/>
            </a:xfrm>
            <a:prstGeom prst="ellipse">
              <a:avLst/>
            </a:prstGeom>
            <a:solidFill>
              <a:srgbClr val="DEF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02"/>
            <p:cNvSpPr/>
            <p:nvPr/>
          </p:nvSpPr>
          <p:spPr>
            <a:xfrm>
              <a:off x="2227138" y="3113825"/>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88" name="Google Shape;788;p102"/>
          <p:cNvCxnSpPr>
            <a:endCxn id="786" idx="0"/>
          </p:cNvCxnSpPr>
          <p:nvPr/>
        </p:nvCxnSpPr>
        <p:spPr>
          <a:xfrm>
            <a:off x="2270638" y="2676450"/>
            <a:ext cx="0" cy="405900"/>
          </a:xfrm>
          <a:prstGeom prst="straightConnector1">
            <a:avLst/>
          </a:prstGeom>
          <a:noFill/>
          <a:ln w="9525" cap="flat" cmpd="sng">
            <a:solidFill>
              <a:srgbClr val="DEFC52"/>
            </a:solidFill>
            <a:prstDash val="solid"/>
            <a:round/>
            <a:headEnd type="none" w="med" len="med"/>
            <a:tailEnd type="none" w="med" len="med"/>
          </a:ln>
        </p:spPr>
      </p:cxnSp>
      <p:grpSp>
        <p:nvGrpSpPr>
          <p:cNvPr id="789" name="Google Shape;789;p102"/>
          <p:cNvGrpSpPr/>
          <p:nvPr/>
        </p:nvGrpSpPr>
        <p:grpSpPr>
          <a:xfrm>
            <a:off x="2172088" y="3685475"/>
            <a:ext cx="197100" cy="197100"/>
            <a:chOff x="2172088" y="3661775"/>
            <a:chExt cx="197100" cy="197100"/>
          </a:xfrm>
        </p:grpSpPr>
        <p:sp>
          <p:nvSpPr>
            <p:cNvPr id="790" name="Google Shape;790;p102"/>
            <p:cNvSpPr/>
            <p:nvPr/>
          </p:nvSpPr>
          <p:spPr>
            <a:xfrm>
              <a:off x="2172088" y="3661775"/>
              <a:ext cx="197100" cy="197100"/>
            </a:xfrm>
            <a:prstGeom prst="ellipse">
              <a:avLst/>
            </a:prstGeom>
            <a:solidFill>
              <a:srgbClr val="DEF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02"/>
            <p:cNvSpPr/>
            <p:nvPr/>
          </p:nvSpPr>
          <p:spPr>
            <a:xfrm>
              <a:off x="2227138" y="3716825"/>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92" name="Google Shape;792;p102"/>
          <p:cNvCxnSpPr>
            <a:endCxn id="790" idx="0"/>
          </p:cNvCxnSpPr>
          <p:nvPr/>
        </p:nvCxnSpPr>
        <p:spPr>
          <a:xfrm>
            <a:off x="2270638" y="3279575"/>
            <a:ext cx="0" cy="405900"/>
          </a:xfrm>
          <a:prstGeom prst="straightConnector1">
            <a:avLst/>
          </a:prstGeom>
          <a:noFill/>
          <a:ln w="9525" cap="flat" cmpd="sng">
            <a:solidFill>
              <a:srgbClr val="DEFC52"/>
            </a:solidFill>
            <a:prstDash val="solid"/>
            <a:round/>
            <a:headEnd type="none" w="med" len="med"/>
            <a:tailEnd type="none" w="med" len="med"/>
          </a:ln>
        </p:spPr>
      </p:cxnSp>
      <p:sp>
        <p:nvSpPr>
          <p:cNvPr id="793" name="Google Shape;793;p102"/>
          <p:cNvSpPr txBox="1"/>
          <p:nvPr/>
        </p:nvSpPr>
        <p:spPr>
          <a:xfrm>
            <a:off x="2690700" y="2984700"/>
            <a:ext cx="52437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dk1"/>
                </a:solidFill>
                <a:latin typeface="DM Sans"/>
                <a:ea typeface="DM Sans"/>
                <a:cs typeface="DM Sans"/>
                <a:sym typeface="DM Sans"/>
              </a:rPr>
              <a:t>Definir</a:t>
            </a:r>
            <a:r>
              <a:rPr lang="es" sz="1350">
                <a:solidFill>
                  <a:schemeClr val="dk1"/>
                </a:solidFill>
                <a:latin typeface="DM Sans"/>
                <a:ea typeface="DM Sans"/>
                <a:cs typeface="DM Sans"/>
                <a:sym typeface="DM Sans"/>
              </a:rPr>
              <a:t> el área que ocupará cada caja de nuestro contenedor, primero le asignaremos un nombre y un color característico.</a:t>
            </a:r>
            <a:endParaRPr sz="1350">
              <a:solidFill>
                <a:schemeClr val="dk1"/>
              </a:solidFill>
              <a:latin typeface="DM Sans"/>
              <a:ea typeface="DM Sans"/>
              <a:cs typeface="DM Sans"/>
              <a:sym typeface="DM Sans"/>
            </a:endParaRPr>
          </a:p>
        </p:txBody>
      </p:sp>
      <p:sp>
        <p:nvSpPr>
          <p:cNvPr id="794" name="Google Shape;794;p102"/>
          <p:cNvSpPr txBox="1"/>
          <p:nvPr/>
        </p:nvSpPr>
        <p:spPr>
          <a:xfrm>
            <a:off x="2690575" y="3587825"/>
            <a:ext cx="50727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dk1"/>
                </a:solidFill>
                <a:latin typeface="DM Sans"/>
                <a:ea typeface="DM Sans"/>
                <a:cs typeface="DM Sans"/>
                <a:sym typeface="DM Sans"/>
              </a:rPr>
              <a:t>Definir </a:t>
            </a:r>
            <a:r>
              <a:rPr lang="es" sz="1350">
                <a:solidFill>
                  <a:schemeClr val="dk1"/>
                </a:solidFill>
                <a:latin typeface="DM Sans"/>
                <a:ea typeface="DM Sans"/>
                <a:cs typeface="DM Sans"/>
                <a:sym typeface="DM Sans"/>
              </a:rPr>
              <a:t>cómo queremos que cada área sea acomodada en nuestro layout</a:t>
            </a:r>
            <a:endParaRPr sz="1350">
              <a:solidFill>
                <a:schemeClr val="dk1"/>
              </a:solidFill>
              <a:latin typeface="DM Sans"/>
              <a:ea typeface="DM Sans"/>
              <a:cs typeface="DM Sans"/>
              <a:sym typeface="DM Sans"/>
            </a:endParaRPr>
          </a:p>
        </p:txBody>
      </p:sp>
      <p:sp>
        <p:nvSpPr>
          <p:cNvPr id="795" name="Google Shape;795;p102"/>
          <p:cNvSpPr txBox="1"/>
          <p:nvPr/>
        </p:nvSpPr>
        <p:spPr>
          <a:xfrm>
            <a:off x="580500" y="1238825"/>
            <a:ext cx="5243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a:solidFill>
                  <a:srgbClr val="808080"/>
                </a:solidFill>
                <a:latin typeface="DM Sans"/>
                <a:ea typeface="DM Sans"/>
                <a:cs typeface="DM Sans"/>
                <a:sym typeface="DM Sans"/>
              </a:rPr>
              <a:t>Estructura HTML paso a paso</a:t>
            </a:r>
            <a:endParaRPr sz="2000" b="1">
              <a:solidFill>
                <a:srgbClr val="808080"/>
              </a:solidFill>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03"/>
          <p:cNvSpPr txBox="1"/>
          <p:nvPr/>
        </p:nvSpPr>
        <p:spPr>
          <a:xfrm>
            <a:off x="475500" y="468275"/>
            <a:ext cx="74037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Grid Mobile First</a:t>
            </a:r>
            <a:endParaRPr sz="4000" b="1">
              <a:solidFill>
                <a:schemeClr val="dk1"/>
              </a:solidFill>
              <a:latin typeface="DM Sans"/>
              <a:ea typeface="DM Sans"/>
              <a:cs typeface="DM Sans"/>
              <a:sym typeface="DM Sans"/>
            </a:endParaRPr>
          </a:p>
        </p:txBody>
      </p:sp>
      <p:pic>
        <p:nvPicPr>
          <p:cNvPr id="801" name="Google Shape;801;p10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02" name="Google Shape;802;p103"/>
          <p:cNvSpPr txBox="1"/>
          <p:nvPr/>
        </p:nvSpPr>
        <p:spPr>
          <a:xfrm>
            <a:off x="1132800" y="1305000"/>
            <a:ext cx="6878400" cy="588300"/>
          </a:xfrm>
          <a:prstGeom prst="rect">
            <a:avLst/>
          </a:prstGeom>
          <a:solidFill>
            <a:srgbClr val="EAFF6A"/>
          </a:solidFill>
          <a:ln w="9525" cap="flat" cmpd="sng">
            <a:solidFill>
              <a:srgbClr val="EAFF6A"/>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Retomemos el ejemplo de la clase anterior. Veamos la estructura HTML y CSS que declaramos para un dispositivo móvil (tipo teléfono)</a:t>
            </a:r>
            <a:endParaRPr sz="1350">
              <a:highlight>
                <a:schemeClr val="accent6"/>
              </a:highlight>
              <a:latin typeface="DM Sans"/>
              <a:ea typeface="DM Sans"/>
              <a:cs typeface="DM Sans"/>
              <a:sym typeface="DM Sans"/>
            </a:endParaRPr>
          </a:p>
        </p:txBody>
      </p:sp>
      <p:sp>
        <p:nvSpPr>
          <p:cNvPr id="803" name="Google Shape;803;p103"/>
          <p:cNvSpPr txBox="1"/>
          <p:nvPr/>
        </p:nvSpPr>
        <p:spPr>
          <a:xfrm>
            <a:off x="578400" y="2181350"/>
            <a:ext cx="7987200" cy="23910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100"/>
              <a:buFont typeface="Arial"/>
              <a:buNone/>
            </a:pPr>
            <a:r>
              <a:rPr lang="es" sz="1200" b="0" i="0" u="none" strike="noStrike" cap="none">
                <a:solidFill>
                  <a:srgbClr val="800000"/>
                </a:solidFill>
                <a:latin typeface="Consolas"/>
                <a:ea typeface="Consolas"/>
                <a:cs typeface="Consolas"/>
                <a:sym typeface="Consolas"/>
              </a:rPr>
              <a:t>&lt;div</a:t>
            </a:r>
            <a:r>
              <a:rPr lang="es" sz="1200" b="0" i="0" u="none" strike="noStrike" cap="none">
                <a:solidFill>
                  <a:srgbClr val="000000"/>
                </a:solidFill>
                <a:latin typeface="Consolas"/>
                <a:ea typeface="Consolas"/>
                <a:cs typeface="Consolas"/>
                <a:sym typeface="Consolas"/>
              </a:rPr>
              <a:t> </a:t>
            </a:r>
            <a:r>
              <a:rPr lang="es" sz="1200" b="0" i="0" u="none" strike="noStrike" cap="none">
                <a:solidFill>
                  <a:srgbClr val="FF0000"/>
                </a:solidFill>
                <a:latin typeface="Consolas"/>
                <a:ea typeface="Consolas"/>
                <a:cs typeface="Consolas"/>
                <a:sym typeface="Consolas"/>
              </a:rPr>
              <a:t>id</a:t>
            </a:r>
            <a:r>
              <a:rPr lang="es" sz="1200" b="0" i="0" u="none" strike="noStrike" cap="none">
                <a:solidFill>
                  <a:srgbClr val="000000"/>
                </a:solidFill>
                <a:latin typeface="Consolas"/>
                <a:ea typeface="Consolas"/>
                <a:cs typeface="Consolas"/>
                <a:sym typeface="Consolas"/>
              </a:rPr>
              <a:t>=</a:t>
            </a:r>
            <a:r>
              <a:rPr lang="es" sz="1200" b="0" i="0" u="none" strike="noStrike" cap="none">
                <a:solidFill>
                  <a:srgbClr val="0000FF"/>
                </a:solidFill>
                <a:latin typeface="Consolas"/>
                <a:ea typeface="Consolas"/>
                <a:cs typeface="Consolas"/>
                <a:sym typeface="Consolas"/>
              </a:rPr>
              <a:t>"grilla"</a:t>
            </a:r>
            <a:r>
              <a:rPr lang="es" sz="1200" b="0" i="0" u="none" strike="noStrike" cap="none">
                <a:solidFill>
                  <a:srgbClr val="800000"/>
                </a:solidFill>
                <a:latin typeface="Consolas"/>
                <a:ea typeface="Consolas"/>
                <a:cs typeface="Consolas"/>
                <a:sym typeface="Consolas"/>
              </a:rPr>
              <a:t>&gt;</a:t>
            </a:r>
            <a:endParaRPr sz="12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200" b="0" i="0" u="none" strike="noStrike" cap="none">
                <a:solidFill>
                  <a:srgbClr val="000000"/>
                </a:solidFill>
                <a:latin typeface="Consolas"/>
                <a:ea typeface="Consolas"/>
                <a:cs typeface="Consolas"/>
                <a:sym typeface="Consolas"/>
              </a:rPr>
              <a:t> 	</a:t>
            </a:r>
            <a:r>
              <a:rPr lang="es" sz="1200" b="0" i="0" u="none" strike="noStrike" cap="none">
                <a:solidFill>
                  <a:srgbClr val="800000"/>
                </a:solidFill>
                <a:latin typeface="Consolas"/>
                <a:ea typeface="Consolas"/>
                <a:cs typeface="Consolas"/>
                <a:sym typeface="Consolas"/>
              </a:rPr>
              <a:t>&lt;header </a:t>
            </a:r>
            <a:r>
              <a:rPr lang="es" sz="1200" b="0" i="0" u="none" strike="noStrike" cap="none">
                <a:solidFill>
                  <a:srgbClr val="FF0000"/>
                </a:solidFill>
                <a:latin typeface="Consolas"/>
                <a:ea typeface="Consolas"/>
                <a:cs typeface="Consolas"/>
                <a:sym typeface="Consolas"/>
              </a:rPr>
              <a:t>class</a:t>
            </a:r>
            <a:r>
              <a:rPr lang="es" sz="1200" b="0" i="0" u="none" strike="noStrike" cap="none">
                <a:solidFill>
                  <a:srgbClr val="000000"/>
                </a:solidFill>
                <a:latin typeface="Consolas"/>
                <a:ea typeface="Consolas"/>
                <a:cs typeface="Consolas"/>
                <a:sym typeface="Consolas"/>
              </a:rPr>
              <a:t>=</a:t>
            </a:r>
            <a:r>
              <a:rPr lang="es" sz="1200" b="0" i="0" u="none" strike="noStrike" cap="none">
                <a:solidFill>
                  <a:srgbClr val="0000FF"/>
                </a:solidFill>
                <a:latin typeface="Consolas"/>
                <a:ea typeface="Consolas"/>
                <a:cs typeface="Consolas"/>
                <a:sym typeface="Consolas"/>
              </a:rPr>
              <a:t>"border"</a:t>
            </a:r>
            <a:r>
              <a:rPr lang="es" sz="1200" b="0" i="0" u="none" strike="noStrike" cap="none">
                <a:solidFill>
                  <a:srgbClr val="800000"/>
                </a:solidFill>
                <a:latin typeface="Consolas"/>
                <a:ea typeface="Consolas"/>
                <a:cs typeface="Consolas"/>
                <a:sym typeface="Consolas"/>
              </a:rPr>
              <a:t>&gt;</a:t>
            </a:r>
            <a:r>
              <a:rPr lang="es" sz="1200" b="0" i="0" u="none" strike="noStrike" cap="none">
                <a:solidFill>
                  <a:srgbClr val="000000"/>
                </a:solidFill>
                <a:latin typeface="Consolas"/>
                <a:ea typeface="Consolas"/>
                <a:cs typeface="Consolas"/>
                <a:sym typeface="Consolas"/>
              </a:rPr>
              <a:t>Header</a:t>
            </a:r>
            <a:r>
              <a:rPr lang="es" sz="1200" b="0" i="0" u="none" strike="noStrike" cap="none">
                <a:solidFill>
                  <a:srgbClr val="800000"/>
                </a:solidFill>
                <a:latin typeface="Consolas"/>
                <a:ea typeface="Consolas"/>
                <a:cs typeface="Consolas"/>
                <a:sym typeface="Consolas"/>
              </a:rPr>
              <a:t>&lt;/header&gt;</a:t>
            </a:r>
            <a:endParaRPr sz="12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200" b="0" i="0" u="none" strike="noStrike" cap="none">
                <a:solidFill>
                  <a:srgbClr val="000000"/>
                </a:solidFill>
                <a:latin typeface="Consolas"/>
                <a:ea typeface="Consolas"/>
                <a:cs typeface="Consolas"/>
                <a:sym typeface="Consolas"/>
              </a:rPr>
              <a:t> 	</a:t>
            </a:r>
            <a:r>
              <a:rPr lang="es" sz="1200" b="0" i="0" u="none" strike="noStrike" cap="none">
                <a:solidFill>
                  <a:srgbClr val="800000"/>
                </a:solidFill>
                <a:latin typeface="Consolas"/>
                <a:ea typeface="Consolas"/>
                <a:cs typeface="Consolas"/>
                <a:sym typeface="Consolas"/>
              </a:rPr>
              <a:t>&lt;section</a:t>
            </a:r>
            <a:r>
              <a:rPr lang="es" sz="1200" b="0" i="0" u="none" strike="noStrike" cap="none">
                <a:solidFill>
                  <a:srgbClr val="000000"/>
                </a:solidFill>
                <a:latin typeface="Consolas"/>
                <a:ea typeface="Consolas"/>
                <a:cs typeface="Consolas"/>
                <a:sym typeface="Consolas"/>
              </a:rPr>
              <a:t> </a:t>
            </a:r>
            <a:r>
              <a:rPr lang="es" sz="1200" b="0" i="0" u="none" strike="noStrike" cap="none">
                <a:solidFill>
                  <a:srgbClr val="FF0000"/>
                </a:solidFill>
                <a:latin typeface="Consolas"/>
                <a:ea typeface="Consolas"/>
                <a:cs typeface="Consolas"/>
                <a:sym typeface="Consolas"/>
              </a:rPr>
              <a:t>id</a:t>
            </a:r>
            <a:r>
              <a:rPr lang="es" sz="1200" b="0" i="0" u="none" strike="noStrike" cap="none">
                <a:solidFill>
                  <a:srgbClr val="000000"/>
                </a:solidFill>
                <a:latin typeface="Consolas"/>
                <a:ea typeface="Consolas"/>
                <a:cs typeface="Consolas"/>
                <a:sym typeface="Consolas"/>
              </a:rPr>
              <a:t>=</a:t>
            </a:r>
            <a:r>
              <a:rPr lang="es" sz="1200" b="0" i="0" u="none" strike="noStrike" cap="none">
                <a:solidFill>
                  <a:srgbClr val="0000FF"/>
                </a:solidFill>
                <a:latin typeface="Consolas"/>
                <a:ea typeface="Consolas"/>
                <a:cs typeface="Consolas"/>
                <a:sym typeface="Consolas"/>
              </a:rPr>
              <a:t>"productos" </a:t>
            </a:r>
            <a:r>
              <a:rPr lang="es" sz="1200" b="0" i="0" u="none" strike="noStrike" cap="none">
                <a:solidFill>
                  <a:srgbClr val="FF0000"/>
                </a:solidFill>
                <a:latin typeface="Consolas"/>
                <a:ea typeface="Consolas"/>
                <a:cs typeface="Consolas"/>
                <a:sym typeface="Consolas"/>
              </a:rPr>
              <a:t>class</a:t>
            </a:r>
            <a:r>
              <a:rPr lang="es" sz="1200" b="0" i="0" u="none" strike="noStrike" cap="none">
                <a:solidFill>
                  <a:srgbClr val="000000"/>
                </a:solidFill>
                <a:latin typeface="Consolas"/>
                <a:ea typeface="Consolas"/>
                <a:cs typeface="Consolas"/>
                <a:sym typeface="Consolas"/>
              </a:rPr>
              <a:t>=</a:t>
            </a:r>
            <a:r>
              <a:rPr lang="es" sz="1200" b="0" i="0" u="none" strike="noStrike" cap="none">
                <a:solidFill>
                  <a:srgbClr val="0000FF"/>
                </a:solidFill>
                <a:latin typeface="Consolas"/>
                <a:ea typeface="Consolas"/>
                <a:cs typeface="Consolas"/>
                <a:sym typeface="Consolas"/>
              </a:rPr>
              <a:t>"border"</a:t>
            </a:r>
            <a:r>
              <a:rPr lang="es" sz="1200" b="0" i="0" u="none" strike="noStrike" cap="none">
                <a:solidFill>
                  <a:srgbClr val="800000"/>
                </a:solidFill>
                <a:latin typeface="Consolas"/>
                <a:ea typeface="Consolas"/>
                <a:cs typeface="Consolas"/>
                <a:sym typeface="Consolas"/>
              </a:rPr>
              <a:t>&gt;</a:t>
            </a:r>
            <a:r>
              <a:rPr lang="es" sz="1200" b="0" i="0" u="none" strike="noStrike" cap="none">
                <a:solidFill>
                  <a:srgbClr val="000000"/>
                </a:solidFill>
                <a:latin typeface="Consolas"/>
                <a:ea typeface="Consolas"/>
                <a:cs typeface="Consolas"/>
                <a:sym typeface="Consolas"/>
              </a:rPr>
              <a:t>Section</a:t>
            </a:r>
            <a:r>
              <a:rPr lang="es" sz="1200" b="0" i="0" u="none" strike="noStrike" cap="none">
                <a:solidFill>
                  <a:srgbClr val="800000"/>
                </a:solidFill>
                <a:latin typeface="Consolas"/>
                <a:ea typeface="Consolas"/>
                <a:cs typeface="Consolas"/>
                <a:sym typeface="Consolas"/>
              </a:rPr>
              <a:t>&lt;/section&gt;</a:t>
            </a:r>
            <a:endParaRPr sz="12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200" b="0" i="0" u="none" strike="noStrike" cap="none">
                <a:solidFill>
                  <a:srgbClr val="000000"/>
                </a:solidFill>
                <a:latin typeface="Consolas"/>
                <a:ea typeface="Consolas"/>
                <a:cs typeface="Consolas"/>
                <a:sym typeface="Consolas"/>
              </a:rPr>
              <a:t> 	</a:t>
            </a:r>
            <a:r>
              <a:rPr lang="es" sz="1200" b="0" i="0" u="none" strike="noStrike" cap="none">
                <a:solidFill>
                  <a:srgbClr val="800000"/>
                </a:solidFill>
                <a:latin typeface="Consolas"/>
                <a:ea typeface="Consolas"/>
                <a:cs typeface="Consolas"/>
                <a:sym typeface="Consolas"/>
              </a:rPr>
              <a:t>&lt;section</a:t>
            </a:r>
            <a:r>
              <a:rPr lang="es" sz="1200" b="0" i="0" u="none" strike="noStrike" cap="none">
                <a:solidFill>
                  <a:srgbClr val="000000"/>
                </a:solidFill>
                <a:latin typeface="Consolas"/>
                <a:ea typeface="Consolas"/>
                <a:cs typeface="Consolas"/>
                <a:sym typeface="Consolas"/>
              </a:rPr>
              <a:t> </a:t>
            </a:r>
            <a:r>
              <a:rPr lang="es" sz="1200" b="0" i="0" u="none" strike="noStrike" cap="none">
                <a:solidFill>
                  <a:srgbClr val="FF0000"/>
                </a:solidFill>
                <a:latin typeface="Consolas"/>
                <a:ea typeface="Consolas"/>
                <a:cs typeface="Consolas"/>
                <a:sym typeface="Consolas"/>
              </a:rPr>
              <a:t>id</a:t>
            </a:r>
            <a:r>
              <a:rPr lang="es" sz="1200" b="0" i="0" u="none" strike="noStrike" cap="none">
                <a:solidFill>
                  <a:srgbClr val="000000"/>
                </a:solidFill>
                <a:latin typeface="Consolas"/>
                <a:ea typeface="Consolas"/>
                <a:cs typeface="Consolas"/>
                <a:sym typeface="Consolas"/>
              </a:rPr>
              <a:t>=</a:t>
            </a:r>
            <a:r>
              <a:rPr lang="es" sz="1200" b="0" i="0" u="none" strike="noStrike" cap="none">
                <a:solidFill>
                  <a:srgbClr val="0000FF"/>
                </a:solidFill>
                <a:latin typeface="Consolas"/>
                <a:ea typeface="Consolas"/>
                <a:cs typeface="Consolas"/>
                <a:sym typeface="Consolas"/>
              </a:rPr>
              <a:t>"servicios" </a:t>
            </a:r>
            <a:r>
              <a:rPr lang="es" sz="1200" b="0" i="0" u="none" strike="noStrike" cap="none">
                <a:solidFill>
                  <a:srgbClr val="FF0000"/>
                </a:solidFill>
                <a:latin typeface="Consolas"/>
                <a:ea typeface="Consolas"/>
                <a:cs typeface="Consolas"/>
                <a:sym typeface="Consolas"/>
              </a:rPr>
              <a:t>class</a:t>
            </a:r>
            <a:r>
              <a:rPr lang="es" sz="1200" b="0" i="0" u="none" strike="noStrike" cap="none">
                <a:solidFill>
                  <a:srgbClr val="000000"/>
                </a:solidFill>
                <a:latin typeface="Consolas"/>
                <a:ea typeface="Consolas"/>
                <a:cs typeface="Consolas"/>
                <a:sym typeface="Consolas"/>
              </a:rPr>
              <a:t>=</a:t>
            </a:r>
            <a:r>
              <a:rPr lang="es" sz="1200" b="0" i="0" u="none" strike="noStrike" cap="none">
                <a:solidFill>
                  <a:srgbClr val="0000FF"/>
                </a:solidFill>
                <a:latin typeface="Consolas"/>
                <a:ea typeface="Consolas"/>
                <a:cs typeface="Consolas"/>
                <a:sym typeface="Consolas"/>
              </a:rPr>
              <a:t>"border"</a:t>
            </a:r>
            <a:r>
              <a:rPr lang="es" sz="1200" b="0" i="0" u="none" strike="noStrike" cap="none">
                <a:solidFill>
                  <a:srgbClr val="800000"/>
                </a:solidFill>
                <a:latin typeface="Consolas"/>
                <a:ea typeface="Consolas"/>
                <a:cs typeface="Consolas"/>
                <a:sym typeface="Consolas"/>
              </a:rPr>
              <a:t>&gt;</a:t>
            </a:r>
            <a:r>
              <a:rPr lang="es" sz="1200" b="0" i="0" u="none" strike="noStrike" cap="none">
                <a:solidFill>
                  <a:srgbClr val="000000"/>
                </a:solidFill>
                <a:latin typeface="Consolas"/>
                <a:ea typeface="Consolas"/>
                <a:cs typeface="Consolas"/>
                <a:sym typeface="Consolas"/>
              </a:rPr>
              <a:t>Section</a:t>
            </a:r>
            <a:r>
              <a:rPr lang="es" sz="1200" b="0" i="0" u="none" strike="noStrike" cap="none">
                <a:solidFill>
                  <a:srgbClr val="800000"/>
                </a:solidFill>
                <a:latin typeface="Consolas"/>
                <a:ea typeface="Consolas"/>
                <a:cs typeface="Consolas"/>
                <a:sym typeface="Consolas"/>
              </a:rPr>
              <a:t>&lt;/section&gt;</a:t>
            </a:r>
            <a:endParaRPr sz="12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200" b="0" i="0" u="none" strike="noStrike" cap="none">
                <a:solidFill>
                  <a:srgbClr val="000000"/>
                </a:solidFill>
                <a:latin typeface="Consolas"/>
                <a:ea typeface="Consolas"/>
                <a:cs typeface="Consolas"/>
                <a:sym typeface="Consolas"/>
              </a:rPr>
              <a:t> 	</a:t>
            </a:r>
            <a:r>
              <a:rPr lang="es" sz="1200" b="0" i="0" u="none" strike="noStrike" cap="none">
                <a:solidFill>
                  <a:srgbClr val="800000"/>
                </a:solidFill>
                <a:latin typeface="Consolas"/>
                <a:ea typeface="Consolas"/>
                <a:cs typeface="Consolas"/>
                <a:sym typeface="Consolas"/>
              </a:rPr>
              <a:t>&lt;nav </a:t>
            </a:r>
            <a:r>
              <a:rPr lang="es" sz="1200" b="0" i="0" u="none" strike="noStrike" cap="none">
                <a:solidFill>
                  <a:srgbClr val="FF0000"/>
                </a:solidFill>
                <a:latin typeface="Consolas"/>
                <a:ea typeface="Consolas"/>
                <a:cs typeface="Consolas"/>
                <a:sym typeface="Consolas"/>
              </a:rPr>
              <a:t>class</a:t>
            </a:r>
            <a:r>
              <a:rPr lang="es" sz="1200" b="0" i="0" u="none" strike="noStrike" cap="none">
                <a:solidFill>
                  <a:srgbClr val="000000"/>
                </a:solidFill>
                <a:latin typeface="Consolas"/>
                <a:ea typeface="Consolas"/>
                <a:cs typeface="Consolas"/>
                <a:sym typeface="Consolas"/>
              </a:rPr>
              <a:t>=</a:t>
            </a:r>
            <a:r>
              <a:rPr lang="es" sz="1200" b="0" i="0" u="none" strike="noStrike" cap="none">
                <a:solidFill>
                  <a:srgbClr val="0000FF"/>
                </a:solidFill>
                <a:latin typeface="Consolas"/>
                <a:ea typeface="Consolas"/>
                <a:cs typeface="Consolas"/>
                <a:sym typeface="Consolas"/>
              </a:rPr>
              <a:t>"border"</a:t>
            </a:r>
            <a:r>
              <a:rPr lang="es" sz="1200" b="0" i="0" u="none" strike="noStrike" cap="none">
                <a:solidFill>
                  <a:srgbClr val="800000"/>
                </a:solidFill>
                <a:latin typeface="Consolas"/>
                <a:ea typeface="Consolas"/>
                <a:cs typeface="Consolas"/>
                <a:sym typeface="Consolas"/>
              </a:rPr>
              <a:t>&gt;</a:t>
            </a:r>
            <a:r>
              <a:rPr lang="es" sz="1200" b="0" i="0" u="none" strike="noStrike" cap="none">
                <a:solidFill>
                  <a:srgbClr val="000000"/>
                </a:solidFill>
                <a:latin typeface="Consolas"/>
                <a:ea typeface="Consolas"/>
                <a:cs typeface="Consolas"/>
                <a:sym typeface="Consolas"/>
              </a:rPr>
              <a:t>Navegaci</a:t>
            </a:r>
            <a:r>
              <a:rPr lang="es" sz="1200">
                <a:latin typeface="Consolas"/>
                <a:ea typeface="Consolas"/>
                <a:cs typeface="Consolas"/>
                <a:sym typeface="Consolas"/>
              </a:rPr>
              <a:t>ó</a:t>
            </a:r>
            <a:r>
              <a:rPr lang="es" sz="1200" b="0" i="0" u="none" strike="noStrike" cap="none">
                <a:solidFill>
                  <a:srgbClr val="000000"/>
                </a:solidFill>
                <a:latin typeface="Consolas"/>
                <a:ea typeface="Consolas"/>
                <a:cs typeface="Consolas"/>
                <a:sym typeface="Consolas"/>
              </a:rPr>
              <a:t>n</a:t>
            </a:r>
            <a:r>
              <a:rPr lang="es" sz="1200" b="0" i="0" u="none" strike="noStrike" cap="none">
                <a:solidFill>
                  <a:srgbClr val="800000"/>
                </a:solidFill>
                <a:latin typeface="Consolas"/>
                <a:ea typeface="Consolas"/>
                <a:cs typeface="Consolas"/>
                <a:sym typeface="Consolas"/>
              </a:rPr>
              <a:t>&lt;/nav&gt;</a:t>
            </a:r>
            <a:endParaRPr sz="12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200" b="0" i="0" u="none" strike="noStrike" cap="none">
                <a:solidFill>
                  <a:srgbClr val="000000"/>
                </a:solidFill>
                <a:latin typeface="Consolas"/>
                <a:ea typeface="Consolas"/>
                <a:cs typeface="Consolas"/>
                <a:sym typeface="Consolas"/>
              </a:rPr>
              <a:t> 	</a:t>
            </a:r>
            <a:r>
              <a:rPr lang="es" sz="1200" b="0" i="0" u="none" strike="noStrike" cap="none">
                <a:solidFill>
                  <a:srgbClr val="800000"/>
                </a:solidFill>
                <a:latin typeface="Consolas"/>
                <a:ea typeface="Consolas"/>
                <a:cs typeface="Consolas"/>
                <a:sym typeface="Consolas"/>
              </a:rPr>
              <a:t>&lt;aside </a:t>
            </a:r>
            <a:r>
              <a:rPr lang="es" sz="1200" b="0" i="0" u="none" strike="noStrike" cap="none">
                <a:solidFill>
                  <a:srgbClr val="FF0000"/>
                </a:solidFill>
                <a:latin typeface="Consolas"/>
                <a:ea typeface="Consolas"/>
                <a:cs typeface="Consolas"/>
                <a:sym typeface="Consolas"/>
              </a:rPr>
              <a:t>class</a:t>
            </a:r>
            <a:r>
              <a:rPr lang="es" sz="1200" b="0" i="0" u="none" strike="noStrike" cap="none">
                <a:solidFill>
                  <a:srgbClr val="000000"/>
                </a:solidFill>
                <a:latin typeface="Consolas"/>
                <a:ea typeface="Consolas"/>
                <a:cs typeface="Consolas"/>
                <a:sym typeface="Consolas"/>
              </a:rPr>
              <a:t>=</a:t>
            </a:r>
            <a:r>
              <a:rPr lang="es" sz="1200" b="0" i="0" u="none" strike="noStrike" cap="none">
                <a:solidFill>
                  <a:srgbClr val="0000FF"/>
                </a:solidFill>
                <a:latin typeface="Consolas"/>
                <a:ea typeface="Consolas"/>
                <a:cs typeface="Consolas"/>
                <a:sym typeface="Consolas"/>
              </a:rPr>
              <a:t>"border"</a:t>
            </a:r>
            <a:r>
              <a:rPr lang="es" sz="1200" b="0" i="0" u="none" strike="noStrike" cap="none">
                <a:solidFill>
                  <a:srgbClr val="800000"/>
                </a:solidFill>
                <a:latin typeface="Consolas"/>
                <a:ea typeface="Consolas"/>
                <a:cs typeface="Consolas"/>
                <a:sym typeface="Consolas"/>
              </a:rPr>
              <a:t>&gt;</a:t>
            </a:r>
            <a:r>
              <a:rPr lang="es" sz="1200" b="0" i="0" u="none" strike="noStrike" cap="none">
                <a:solidFill>
                  <a:srgbClr val="000000"/>
                </a:solidFill>
                <a:latin typeface="Consolas"/>
                <a:ea typeface="Consolas"/>
                <a:cs typeface="Consolas"/>
                <a:sym typeface="Consolas"/>
              </a:rPr>
              <a:t>Aside</a:t>
            </a:r>
            <a:r>
              <a:rPr lang="es" sz="1200" b="0" i="0" u="none" strike="noStrike" cap="none">
                <a:solidFill>
                  <a:srgbClr val="800000"/>
                </a:solidFill>
                <a:latin typeface="Consolas"/>
                <a:ea typeface="Consolas"/>
                <a:cs typeface="Consolas"/>
                <a:sym typeface="Consolas"/>
              </a:rPr>
              <a:t>&lt;/aside&gt;</a:t>
            </a:r>
            <a:endParaRPr sz="12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200" b="0" i="0" u="none" strike="noStrike" cap="none">
                <a:solidFill>
                  <a:srgbClr val="000000"/>
                </a:solidFill>
                <a:latin typeface="Consolas"/>
                <a:ea typeface="Consolas"/>
                <a:cs typeface="Consolas"/>
                <a:sym typeface="Consolas"/>
              </a:rPr>
              <a:t> 	</a:t>
            </a:r>
            <a:r>
              <a:rPr lang="es" sz="1200" b="0" i="0" u="none" strike="noStrike" cap="none">
                <a:solidFill>
                  <a:srgbClr val="800000"/>
                </a:solidFill>
                <a:latin typeface="Consolas"/>
                <a:ea typeface="Consolas"/>
                <a:cs typeface="Consolas"/>
                <a:sym typeface="Consolas"/>
              </a:rPr>
              <a:t>&lt;footer </a:t>
            </a:r>
            <a:r>
              <a:rPr lang="es" sz="1200" b="0" i="0" u="none" strike="noStrike" cap="none">
                <a:solidFill>
                  <a:srgbClr val="FF0000"/>
                </a:solidFill>
                <a:latin typeface="Consolas"/>
                <a:ea typeface="Consolas"/>
                <a:cs typeface="Consolas"/>
                <a:sym typeface="Consolas"/>
              </a:rPr>
              <a:t>class</a:t>
            </a:r>
            <a:r>
              <a:rPr lang="es" sz="1200" b="0" i="0" u="none" strike="noStrike" cap="none">
                <a:solidFill>
                  <a:srgbClr val="000000"/>
                </a:solidFill>
                <a:latin typeface="Consolas"/>
                <a:ea typeface="Consolas"/>
                <a:cs typeface="Consolas"/>
                <a:sym typeface="Consolas"/>
              </a:rPr>
              <a:t>=</a:t>
            </a:r>
            <a:r>
              <a:rPr lang="es" sz="1200" b="0" i="0" u="none" strike="noStrike" cap="none">
                <a:solidFill>
                  <a:srgbClr val="0000FF"/>
                </a:solidFill>
                <a:latin typeface="Consolas"/>
                <a:ea typeface="Consolas"/>
                <a:cs typeface="Consolas"/>
                <a:sym typeface="Consolas"/>
              </a:rPr>
              <a:t>"border"</a:t>
            </a:r>
            <a:r>
              <a:rPr lang="es" sz="1200" b="0" i="0" u="none" strike="noStrike" cap="none">
                <a:solidFill>
                  <a:srgbClr val="800000"/>
                </a:solidFill>
                <a:latin typeface="Consolas"/>
                <a:ea typeface="Consolas"/>
                <a:cs typeface="Consolas"/>
                <a:sym typeface="Consolas"/>
              </a:rPr>
              <a:t>&gt;</a:t>
            </a:r>
            <a:r>
              <a:rPr lang="es" sz="1200" b="0" i="0" u="none" strike="noStrike" cap="none">
                <a:solidFill>
                  <a:srgbClr val="000000"/>
                </a:solidFill>
                <a:latin typeface="Consolas"/>
                <a:ea typeface="Consolas"/>
                <a:cs typeface="Consolas"/>
                <a:sym typeface="Consolas"/>
              </a:rPr>
              <a:t>Pie de p</a:t>
            </a:r>
            <a:r>
              <a:rPr lang="es" sz="1200">
                <a:latin typeface="Consolas"/>
                <a:ea typeface="Consolas"/>
                <a:cs typeface="Consolas"/>
                <a:sym typeface="Consolas"/>
              </a:rPr>
              <a:t>á</a:t>
            </a:r>
            <a:r>
              <a:rPr lang="es" sz="1200" b="0" i="0" u="none" strike="noStrike" cap="none">
                <a:solidFill>
                  <a:srgbClr val="000000"/>
                </a:solidFill>
                <a:latin typeface="Consolas"/>
                <a:ea typeface="Consolas"/>
                <a:cs typeface="Consolas"/>
                <a:sym typeface="Consolas"/>
              </a:rPr>
              <a:t>gina</a:t>
            </a:r>
            <a:r>
              <a:rPr lang="es" sz="1200" b="0" i="0" u="none" strike="noStrike" cap="none">
                <a:solidFill>
                  <a:srgbClr val="800000"/>
                </a:solidFill>
                <a:latin typeface="Consolas"/>
                <a:ea typeface="Consolas"/>
                <a:cs typeface="Consolas"/>
                <a:sym typeface="Consolas"/>
              </a:rPr>
              <a:t>&lt;/footer&gt;</a:t>
            </a:r>
            <a:endParaRPr sz="12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1200" b="0" i="0" u="none" strike="noStrike" cap="none">
                <a:solidFill>
                  <a:srgbClr val="800000"/>
                </a:solidFill>
                <a:latin typeface="Consolas"/>
                <a:ea typeface="Consolas"/>
                <a:cs typeface="Consolas"/>
                <a:sym typeface="Consolas"/>
              </a:rPr>
              <a:t>&lt;/div&gt;</a:t>
            </a:r>
            <a:endParaRPr sz="1200" b="0" i="0" u="none" strike="noStrike" cap="none">
              <a:solidFill>
                <a:srgbClr val="800000"/>
              </a:solidFill>
              <a:latin typeface="Consolas"/>
              <a:ea typeface="Consolas"/>
              <a:cs typeface="Consolas"/>
              <a:sym typeface="Consolas"/>
            </a:endParaRPr>
          </a:p>
          <a:p>
            <a:pPr marL="0" marR="0" lvl="0" indent="0" algn="just" rtl="0">
              <a:lnSpc>
                <a:spcPct val="125000"/>
              </a:lnSpc>
              <a:spcBef>
                <a:spcPts val="0"/>
              </a:spcBef>
              <a:spcAft>
                <a:spcPts val="0"/>
              </a:spcAft>
              <a:buClr>
                <a:srgbClr val="000000"/>
              </a:buClr>
              <a:buSzPts val="1400"/>
              <a:buFont typeface="Arial"/>
              <a:buNone/>
            </a:pPr>
            <a:endParaRPr sz="1400" b="0" i="0" u="none" strike="noStrike" cap="none">
              <a:solidFill>
                <a:srgbClr val="800000"/>
              </a:solidFill>
              <a:latin typeface="Consolas"/>
              <a:ea typeface="Consolas"/>
              <a:cs typeface="Consolas"/>
              <a:sym typeface="Consolas"/>
            </a:endParaRPr>
          </a:p>
        </p:txBody>
      </p:sp>
      <p:sp>
        <p:nvSpPr>
          <p:cNvPr id="804" name="Google Shape;804;p103"/>
          <p:cNvSpPr txBox="1"/>
          <p:nvPr/>
        </p:nvSpPr>
        <p:spPr>
          <a:xfrm>
            <a:off x="578400" y="1893275"/>
            <a:ext cx="651900" cy="33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200" b="1">
                <a:latin typeface="DM Sans"/>
                <a:ea typeface="DM Sans"/>
                <a:cs typeface="DM Sans"/>
                <a:sym typeface="DM Sans"/>
              </a:rPr>
              <a:t>HTML</a:t>
            </a:r>
            <a:endParaRPr sz="1200" b="1" i="0" u="none" strike="noStrike" cap="none">
              <a:solidFill>
                <a:srgbClr val="000000"/>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04"/>
          <p:cNvSpPr txBox="1"/>
          <p:nvPr/>
        </p:nvSpPr>
        <p:spPr>
          <a:xfrm>
            <a:off x="475500" y="468275"/>
            <a:ext cx="74037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Grid Mobile First</a:t>
            </a:r>
            <a:endParaRPr sz="4000" b="1">
              <a:solidFill>
                <a:schemeClr val="dk1"/>
              </a:solidFill>
              <a:latin typeface="DM Sans"/>
              <a:ea typeface="DM Sans"/>
              <a:cs typeface="DM Sans"/>
              <a:sym typeface="DM Sans"/>
            </a:endParaRPr>
          </a:p>
        </p:txBody>
      </p:sp>
      <p:pic>
        <p:nvPicPr>
          <p:cNvPr id="810" name="Google Shape;810;p10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11" name="Google Shape;811;p104"/>
          <p:cNvSpPr txBox="1"/>
          <p:nvPr/>
        </p:nvSpPr>
        <p:spPr>
          <a:xfrm>
            <a:off x="823438" y="1492175"/>
            <a:ext cx="3691800" cy="2915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s" sz="900" b="0" i="0" u="none" strike="noStrike" cap="none">
                <a:solidFill>
                  <a:srgbClr val="800000"/>
                </a:solidFill>
                <a:latin typeface="Consolas"/>
                <a:ea typeface="Consolas"/>
                <a:cs typeface="Consolas"/>
                <a:sym typeface="Consolas"/>
              </a:rPr>
              <a:t>#grilla</a:t>
            </a:r>
            <a:r>
              <a:rPr lang="es" sz="900" b="0" i="0" u="none" strike="noStrike" cap="none">
                <a:solidFill>
                  <a:srgbClr val="000000"/>
                </a:solidFill>
                <a:latin typeface="Consolas"/>
                <a:ea typeface="Consolas"/>
                <a:cs typeface="Consolas"/>
                <a:sym typeface="Consolas"/>
              </a:rPr>
              <a:t> {</a:t>
            </a:r>
            <a:endParaRPr sz="9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FF0000"/>
                </a:solidFill>
                <a:latin typeface="Consolas"/>
                <a:ea typeface="Consolas"/>
                <a:cs typeface="Consolas"/>
                <a:sym typeface="Consolas"/>
              </a:rPr>
              <a:t>display</a:t>
            </a: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0451A5"/>
                </a:solidFill>
                <a:latin typeface="Consolas"/>
                <a:ea typeface="Consolas"/>
                <a:cs typeface="Consolas"/>
                <a:sym typeface="Consolas"/>
              </a:rPr>
              <a:t>grid</a:t>
            </a:r>
            <a:r>
              <a:rPr lang="es" sz="900" b="0" i="0" u="none" strike="noStrike" cap="none">
                <a:solidFill>
                  <a:srgbClr val="000000"/>
                </a:solidFill>
                <a:latin typeface="Consolas"/>
                <a:ea typeface="Consolas"/>
                <a:cs typeface="Consolas"/>
                <a:sym typeface="Consolas"/>
              </a:rPr>
              <a:t>;</a:t>
            </a:r>
            <a:endParaRPr sz="9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FF0000"/>
                </a:solidFill>
                <a:latin typeface="Consolas"/>
                <a:ea typeface="Consolas"/>
                <a:cs typeface="Consolas"/>
                <a:sym typeface="Consolas"/>
              </a:rPr>
              <a:t>grid-template-areas</a:t>
            </a:r>
            <a:r>
              <a:rPr lang="es" sz="900" b="0" i="0" u="none" strike="noStrike" cap="none">
                <a:solidFill>
                  <a:srgbClr val="000000"/>
                </a:solidFill>
                <a:latin typeface="Consolas"/>
                <a:ea typeface="Consolas"/>
                <a:cs typeface="Consolas"/>
                <a:sym typeface="Consolas"/>
              </a:rPr>
              <a:t>:</a:t>
            </a:r>
            <a:endParaRPr sz="9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A31515"/>
                </a:solidFill>
                <a:latin typeface="Consolas"/>
                <a:ea typeface="Consolas"/>
                <a:cs typeface="Consolas"/>
                <a:sym typeface="Consolas"/>
              </a:rPr>
              <a:t>"nav header header"</a:t>
            </a:r>
            <a:endParaRPr sz="900" b="0" i="0" u="none" strike="noStrike" cap="none">
              <a:solidFill>
                <a:srgbClr val="A31515"/>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A31515"/>
                </a:solidFill>
                <a:latin typeface="Consolas"/>
                <a:ea typeface="Consolas"/>
                <a:cs typeface="Consolas"/>
                <a:sym typeface="Consolas"/>
              </a:rPr>
              <a:t>"nav productos publicidad"</a:t>
            </a:r>
            <a:endParaRPr sz="900" b="0" i="0" u="none" strike="noStrike" cap="none">
              <a:solidFill>
                <a:srgbClr val="A31515"/>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A31515"/>
                </a:solidFill>
                <a:latin typeface="Consolas"/>
                <a:ea typeface="Consolas"/>
                <a:cs typeface="Consolas"/>
                <a:sym typeface="Consolas"/>
              </a:rPr>
              <a:t>"nav servicios publicidad"</a:t>
            </a:r>
            <a:endParaRPr sz="900" b="0" i="0" u="none" strike="noStrike" cap="none">
              <a:solidFill>
                <a:srgbClr val="A31515"/>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A31515"/>
                </a:solidFill>
                <a:latin typeface="Consolas"/>
                <a:ea typeface="Consolas"/>
                <a:cs typeface="Consolas"/>
                <a:sym typeface="Consolas"/>
              </a:rPr>
              <a:t>"nav footer footer"</a:t>
            </a:r>
            <a:r>
              <a:rPr lang="es" sz="900" b="0" i="0" u="none" strike="noStrike" cap="none">
                <a:solidFill>
                  <a:srgbClr val="000000"/>
                </a:solidFill>
                <a:latin typeface="Consolas"/>
                <a:ea typeface="Consolas"/>
                <a:cs typeface="Consolas"/>
                <a:sym typeface="Consolas"/>
              </a:rPr>
              <a:t>;</a:t>
            </a:r>
            <a:endParaRPr sz="9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FF0000"/>
                </a:solidFill>
                <a:latin typeface="Consolas"/>
                <a:ea typeface="Consolas"/>
                <a:cs typeface="Consolas"/>
                <a:sym typeface="Consolas"/>
              </a:rPr>
              <a:t>grid-template-rows</a:t>
            </a:r>
            <a:r>
              <a:rPr lang="es" sz="900" b="0" i="0" u="none" strike="noStrike" cap="none">
                <a:solidFill>
                  <a:srgbClr val="000000"/>
                </a:solidFill>
                <a:latin typeface="Consolas"/>
                <a:ea typeface="Consolas"/>
                <a:cs typeface="Consolas"/>
                <a:sym typeface="Consolas"/>
              </a:rPr>
              <a:t>: </a:t>
            </a:r>
            <a:r>
              <a:rPr lang="es" sz="900">
                <a:solidFill>
                  <a:srgbClr val="09885A"/>
                </a:solidFill>
                <a:latin typeface="Consolas"/>
                <a:ea typeface="Consolas"/>
                <a:cs typeface="Consolas"/>
                <a:sym typeface="Consolas"/>
              </a:rPr>
              <a:t>8</a:t>
            </a:r>
            <a:r>
              <a:rPr lang="es" sz="900" b="0" i="0" u="none" strike="noStrike" cap="none">
                <a:solidFill>
                  <a:srgbClr val="09885A"/>
                </a:solidFill>
                <a:latin typeface="Consolas"/>
                <a:ea typeface="Consolas"/>
                <a:cs typeface="Consolas"/>
                <a:sym typeface="Consolas"/>
              </a:rPr>
              <a:t>0px</a:t>
            </a: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09885A"/>
                </a:solidFill>
                <a:latin typeface="Consolas"/>
                <a:ea typeface="Consolas"/>
                <a:cs typeface="Consolas"/>
                <a:sym typeface="Consolas"/>
              </a:rPr>
              <a:t>1fr</a:t>
            </a: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09885A"/>
                </a:solidFill>
                <a:latin typeface="Consolas"/>
                <a:ea typeface="Consolas"/>
                <a:cs typeface="Consolas"/>
                <a:sym typeface="Consolas"/>
              </a:rPr>
              <a:t>1fr</a:t>
            </a:r>
            <a:r>
              <a:rPr lang="es" sz="900" b="0" i="0" u="none" strike="noStrike" cap="none">
                <a:solidFill>
                  <a:srgbClr val="000000"/>
                </a:solidFill>
                <a:latin typeface="Consolas"/>
                <a:ea typeface="Consolas"/>
                <a:cs typeface="Consolas"/>
                <a:sym typeface="Consolas"/>
              </a:rPr>
              <a:t> </a:t>
            </a:r>
            <a:r>
              <a:rPr lang="es" sz="900">
                <a:solidFill>
                  <a:srgbClr val="09885A"/>
                </a:solidFill>
                <a:latin typeface="Consolas"/>
                <a:ea typeface="Consolas"/>
                <a:cs typeface="Consolas"/>
                <a:sym typeface="Consolas"/>
              </a:rPr>
              <a:t>60</a:t>
            </a:r>
            <a:r>
              <a:rPr lang="es" sz="900" b="0" i="0" u="none" strike="noStrike" cap="none">
                <a:solidFill>
                  <a:srgbClr val="09885A"/>
                </a:solidFill>
                <a:latin typeface="Consolas"/>
                <a:ea typeface="Consolas"/>
                <a:cs typeface="Consolas"/>
                <a:sym typeface="Consolas"/>
              </a:rPr>
              <a:t>px</a:t>
            </a:r>
            <a:r>
              <a:rPr lang="es" sz="900" b="0" i="0" u="none" strike="noStrike" cap="none">
                <a:solidFill>
                  <a:srgbClr val="000000"/>
                </a:solidFill>
                <a:latin typeface="Consolas"/>
                <a:ea typeface="Consolas"/>
                <a:cs typeface="Consolas"/>
                <a:sym typeface="Consolas"/>
              </a:rPr>
              <a:t>; </a:t>
            </a:r>
            <a:endParaRPr sz="9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FF0000"/>
                </a:solidFill>
                <a:latin typeface="Consolas"/>
                <a:ea typeface="Consolas"/>
                <a:cs typeface="Consolas"/>
                <a:sym typeface="Consolas"/>
              </a:rPr>
              <a:t>grid-template-columns</a:t>
            </a: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09885A"/>
                </a:solidFill>
                <a:latin typeface="Consolas"/>
                <a:ea typeface="Consolas"/>
                <a:cs typeface="Consolas"/>
                <a:sym typeface="Consolas"/>
              </a:rPr>
              <a:t>20%</a:t>
            </a: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0451A5"/>
                </a:solidFill>
                <a:latin typeface="Consolas"/>
                <a:ea typeface="Consolas"/>
                <a:cs typeface="Consolas"/>
                <a:sym typeface="Consolas"/>
              </a:rPr>
              <a:t>auto</a:t>
            </a: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09885A"/>
                </a:solidFill>
                <a:latin typeface="Consolas"/>
                <a:ea typeface="Consolas"/>
                <a:cs typeface="Consolas"/>
                <a:sym typeface="Consolas"/>
              </a:rPr>
              <a:t>15%</a:t>
            </a:r>
            <a:r>
              <a:rPr lang="es" sz="900" b="0" i="0" u="none" strike="noStrike" cap="none">
                <a:solidFill>
                  <a:srgbClr val="000000"/>
                </a:solidFill>
                <a:latin typeface="Consolas"/>
                <a:ea typeface="Consolas"/>
                <a:cs typeface="Consolas"/>
                <a:sym typeface="Consolas"/>
              </a:rPr>
              <a:t>;</a:t>
            </a:r>
            <a:endParaRPr sz="900" b="0" i="0" u="none" strike="noStrike" cap="none">
              <a:solidFill>
                <a:srgbClr val="0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900" b="0" i="0" u="none" strike="noStrike" cap="none">
                <a:solidFill>
                  <a:srgbClr val="800000"/>
                </a:solidFill>
                <a:latin typeface="Consolas"/>
                <a:ea typeface="Consolas"/>
                <a:cs typeface="Consolas"/>
                <a:sym typeface="Consolas"/>
              </a:rPr>
              <a:t>}</a:t>
            </a:r>
            <a:endParaRPr sz="9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900" b="0" i="0" u="none" strike="noStrike" cap="none">
                <a:solidFill>
                  <a:srgbClr val="800000"/>
                </a:solidFill>
                <a:latin typeface="Consolas"/>
                <a:ea typeface="Consolas"/>
                <a:cs typeface="Consolas"/>
                <a:sym typeface="Consolas"/>
              </a:rPr>
              <a:t>.border {</a:t>
            </a:r>
            <a:endParaRPr sz="9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900" b="0" i="0" u="none" strike="noStrike" cap="none">
                <a:solidFill>
                  <a:srgbClr val="800000"/>
                </a:solidFill>
                <a:latin typeface="Consolas"/>
                <a:ea typeface="Consolas"/>
                <a:cs typeface="Consolas"/>
                <a:sym typeface="Consolas"/>
              </a:rPr>
              <a:t>   </a:t>
            </a:r>
            <a:r>
              <a:rPr lang="es" sz="900" b="0" i="0" u="none" strike="noStrike" cap="none">
                <a:solidFill>
                  <a:srgbClr val="FF0000"/>
                </a:solidFill>
                <a:latin typeface="Consolas"/>
                <a:ea typeface="Consolas"/>
                <a:cs typeface="Consolas"/>
                <a:sym typeface="Consolas"/>
              </a:rPr>
              <a:t>border</a:t>
            </a:r>
            <a:r>
              <a:rPr lang="es" sz="900" b="0" i="0" u="none" strike="noStrike" cap="none">
                <a:solidFill>
                  <a:srgbClr val="800000"/>
                </a:solidFill>
                <a:latin typeface="Consolas"/>
                <a:ea typeface="Consolas"/>
                <a:cs typeface="Consolas"/>
                <a:sym typeface="Consolas"/>
              </a:rPr>
              <a:t>: </a:t>
            </a:r>
            <a:r>
              <a:rPr lang="es" sz="900" b="0" i="0" u="none" strike="noStrike" cap="none">
                <a:solidFill>
                  <a:srgbClr val="09885A"/>
                </a:solidFill>
                <a:latin typeface="Consolas"/>
                <a:ea typeface="Consolas"/>
                <a:cs typeface="Consolas"/>
                <a:sym typeface="Consolas"/>
              </a:rPr>
              <a:t>1px solid black</a:t>
            </a:r>
            <a:r>
              <a:rPr lang="es" sz="900" b="0" i="0" u="none" strike="noStrike" cap="none">
                <a:solidFill>
                  <a:srgbClr val="800000"/>
                </a:solidFill>
                <a:latin typeface="Consolas"/>
                <a:ea typeface="Consolas"/>
                <a:cs typeface="Consolas"/>
                <a:sym typeface="Consolas"/>
              </a:rPr>
              <a:t>;</a:t>
            </a:r>
            <a:endParaRPr sz="900" b="0" i="0" u="none" strike="noStrike" cap="none">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100"/>
              <a:buFont typeface="Arial"/>
              <a:buNone/>
            </a:pPr>
            <a:r>
              <a:rPr lang="es" sz="900">
                <a:solidFill>
                  <a:srgbClr val="800000"/>
                </a:solidFill>
                <a:latin typeface="Consolas"/>
                <a:ea typeface="Consolas"/>
                <a:cs typeface="Consolas"/>
                <a:sym typeface="Consolas"/>
              </a:rPr>
              <a:t>   </a:t>
            </a:r>
            <a:r>
              <a:rPr lang="es" sz="900">
                <a:solidFill>
                  <a:srgbClr val="FF0000"/>
                </a:solidFill>
                <a:latin typeface="Consolas"/>
                <a:ea typeface="Consolas"/>
                <a:cs typeface="Consolas"/>
                <a:sym typeface="Consolas"/>
              </a:rPr>
              <a:t>background-color</a:t>
            </a:r>
            <a:r>
              <a:rPr lang="es" sz="900">
                <a:solidFill>
                  <a:srgbClr val="800000"/>
                </a:solidFill>
                <a:latin typeface="Consolas"/>
                <a:ea typeface="Consolas"/>
                <a:cs typeface="Consolas"/>
                <a:sym typeface="Consolas"/>
              </a:rPr>
              <a:t>: </a:t>
            </a:r>
            <a:r>
              <a:rPr lang="es" sz="900">
                <a:solidFill>
                  <a:srgbClr val="09885A"/>
                </a:solidFill>
                <a:latin typeface="Consolas"/>
                <a:ea typeface="Consolas"/>
                <a:cs typeface="Consolas"/>
                <a:sym typeface="Consolas"/>
              </a:rPr>
              <a:t>lightgreen</a:t>
            </a:r>
            <a:r>
              <a:rPr lang="es" sz="900">
                <a:solidFill>
                  <a:srgbClr val="800000"/>
                </a:solidFill>
                <a:latin typeface="Consolas"/>
                <a:ea typeface="Consolas"/>
                <a:cs typeface="Consolas"/>
                <a:sym typeface="Consolas"/>
              </a:rPr>
              <a:t>;</a:t>
            </a:r>
            <a:endParaRPr sz="900">
              <a:solidFill>
                <a:srgbClr val="80000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s" sz="900" b="0" i="0" u="none" strike="noStrike" cap="none">
                <a:solidFill>
                  <a:srgbClr val="800000"/>
                </a:solidFill>
                <a:latin typeface="Consolas"/>
                <a:ea typeface="Consolas"/>
                <a:cs typeface="Consolas"/>
                <a:sym typeface="Consolas"/>
              </a:rPr>
              <a:t>}</a:t>
            </a:r>
            <a:endParaRPr sz="900" b="0" i="0" u="none" strike="noStrike" cap="none">
              <a:solidFill>
                <a:srgbClr val="800000"/>
              </a:solidFill>
              <a:latin typeface="Consolas"/>
              <a:ea typeface="Consolas"/>
              <a:cs typeface="Consolas"/>
              <a:sym typeface="Consolas"/>
            </a:endParaRPr>
          </a:p>
          <a:p>
            <a:pPr marL="0" marR="0" lvl="0" indent="0" algn="just" rtl="0">
              <a:lnSpc>
                <a:spcPct val="125000"/>
              </a:lnSpc>
              <a:spcBef>
                <a:spcPts val="0"/>
              </a:spcBef>
              <a:spcAft>
                <a:spcPts val="0"/>
              </a:spcAft>
              <a:buClr>
                <a:srgbClr val="000000"/>
              </a:buClr>
              <a:buSzPts val="1200"/>
              <a:buFont typeface="Arial"/>
              <a:buNone/>
            </a:pPr>
            <a:endParaRPr sz="1000" b="0" i="0" u="none" strike="noStrike" cap="none">
              <a:solidFill>
                <a:srgbClr val="800000"/>
              </a:solidFill>
              <a:latin typeface="Consolas"/>
              <a:ea typeface="Consolas"/>
              <a:cs typeface="Consolas"/>
              <a:sym typeface="Consolas"/>
            </a:endParaRPr>
          </a:p>
        </p:txBody>
      </p:sp>
      <p:sp>
        <p:nvSpPr>
          <p:cNvPr id="812" name="Google Shape;812;p104"/>
          <p:cNvSpPr txBox="1"/>
          <p:nvPr/>
        </p:nvSpPr>
        <p:spPr>
          <a:xfrm>
            <a:off x="4628751" y="1492175"/>
            <a:ext cx="3691800" cy="25776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800000"/>
                </a:solidFill>
                <a:latin typeface="Consolas"/>
                <a:ea typeface="Consolas"/>
                <a:cs typeface="Consolas"/>
                <a:sym typeface="Consolas"/>
              </a:rPr>
              <a:t>header</a:t>
            </a:r>
            <a:r>
              <a:rPr lang="es" sz="900" b="0" i="0" u="none" strike="noStrike" cap="none">
                <a:solidFill>
                  <a:srgbClr val="000000"/>
                </a:solidFill>
                <a:latin typeface="Consolas"/>
                <a:ea typeface="Consolas"/>
                <a:cs typeface="Consolas"/>
                <a:sym typeface="Consolas"/>
              </a:rPr>
              <a:t> {</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FF0000"/>
                </a:solidFill>
                <a:latin typeface="Consolas"/>
                <a:ea typeface="Consolas"/>
                <a:cs typeface="Consolas"/>
                <a:sym typeface="Consolas"/>
              </a:rPr>
              <a:t>grid-area</a:t>
            </a:r>
            <a:r>
              <a:rPr lang="es" sz="900" b="0" i="0" u="none" strike="noStrike" cap="none">
                <a:solidFill>
                  <a:srgbClr val="000000"/>
                </a:solidFill>
                <a:latin typeface="Consolas"/>
                <a:ea typeface="Consolas"/>
                <a:cs typeface="Consolas"/>
                <a:sym typeface="Consolas"/>
              </a:rPr>
              <a:t>: header;</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800000"/>
                </a:solidFill>
                <a:latin typeface="Consolas"/>
                <a:ea typeface="Consolas"/>
                <a:cs typeface="Consolas"/>
                <a:sym typeface="Consolas"/>
              </a:rPr>
              <a:t>footer</a:t>
            </a:r>
            <a:r>
              <a:rPr lang="es" sz="900" b="0" i="0" u="none" strike="noStrike" cap="none">
                <a:solidFill>
                  <a:srgbClr val="000000"/>
                </a:solidFill>
                <a:latin typeface="Consolas"/>
                <a:ea typeface="Consolas"/>
                <a:cs typeface="Consolas"/>
                <a:sym typeface="Consolas"/>
              </a:rPr>
              <a:t> {</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FF0000"/>
                </a:solidFill>
                <a:latin typeface="Consolas"/>
                <a:ea typeface="Consolas"/>
                <a:cs typeface="Consolas"/>
                <a:sym typeface="Consolas"/>
              </a:rPr>
              <a:t>grid-area</a:t>
            </a:r>
            <a:r>
              <a:rPr lang="es" sz="900" b="0" i="0" u="none" strike="noStrike" cap="none">
                <a:solidFill>
                  <a:srgbClr val="000000"/>
                </a:solidFill>
                <a:latin typeface="Consolas"/>
                <a:ea typeface="Consolas"/>
                <a:cs typeface="Consolas"/>
                <a:sym typeface="Consolas"/>
              </a:rPr>
              <a:t>: footer;</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800000"/>
                </a:solidFill>
                <a:latin typeface="Consolas"/>
                <a:ea typeface="Consolas"/>
                <a:cs typeface="Consolas"/>
                <a:sym typeface="Consolas"/>
              </a:rPr>
              <a:t>section#productos</a:t>
            </a:r>
            <a:r>
              <a:rPr lang="es" sz="900" b="0" i="0" u="none" strike="noStrike" cap="none">
                <a:solidFill>
                  <a:srgbClr val="000000"/>
                </a:solidFill>
                <a:latin typeface="Consolas"/>
                <a:ea typeface="Consolas"/>
                <a:cs typeface="Consolas"/>
                <a:sym typeface="Consolas"/>
              </a:rPr>
              <a:t> {</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FF0000"/>
                </a:solidFill>
                <a:latin typeface="Consolas"/>
                <a:ea typeface="Consolas"/>
                <a:cs typeface="Consolas"/>
                <a:sym typeface="Consolas"/>
              </a:rPr>
              <a:t>grid-area</a:t>
            </a:r>
            <a:r>
              <a:rPr lang="es" sz="900" b="0" i="0" u="none" strike="noStrike" cap="none">
                <a:solidFill>
                  <a:srgbClr val="000000"/>
                </a:solidFill>
                <a:latin typeface="Consolas"/>
                <a:ea typeface="Consolas"/>
                <a:cs typeface="Consolas"/>
                <a:sym typeface="Consolas"/>
              </a:rPr>
              <a:t>: productos;     </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800000"/>
                </a:solidFill>
                <a:latin typeface="Consolas"/>
                <a:ea typeface="Consolas"/>
                <a:cs typeface="Consolas"/>
                <a:sym typeface="Consolas"/>
              </a:rPr>
              <a:t>section#servicios</a:t>
            </a:r>
            <a:r>
              <a:rPr lang="es" sz="900" b="0" i="0" u="none" strike="noStrike" cap="none">
                <a:solidFill>
                  <a:srgbClr val="000000"/>
                </a:solidFill>
                <a:latin typeface="Consolas"/>
                <a:ea typeface="Consolas"/>
                <a:cs typeface="Consolas"/>
                <a:sym typeface="Consolas"/>
              </a:rPr>
              <a:t> {</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FF0000"/>
                </a:solidFill>
                <a:latin typeface="Consolas"/>
                <a:ea typeface="Consolas"/>
                <a:cs typeface="Consolas"/>
                <a:sym typeface="Consolas"/>
              </a:rPr>
              <a:t>grid-area</a:t>
            </a:r>
            <a:r>
              <a:rPr lang="es" sz="900" b="0" i="0" u="none" strike="noStrike" cap="none">
                <a:solidFill>
                  <a:srgbClr val="000000"/>
                </a:solidFill>
                <a:latin typeface="Consolas"/>
                <a:ea typeface="Consolas"/>
                <a:cs typeface="Consolas"/>
                <a:sym typeface="Consolas"/>
              </a:rPr>
              <a:t>: servicios;     </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800000"/>
                </a:solidFill>
                <a:latin typeface="Consolas"/>
                <a:ea typeface="Consolas"/>
                <a:cs typeface="Consolas"/>
                <a:sym typeface="Consolas"/>
              </a:rPr>
              <a:t>nav</a:t>
            </a:r>
            <a:r>
              <a:rPr lang="es" sz="900" b="0" i="0" u="none" strike="noStrike" cap="none">
                <a:solidFill>
                  <a:srgbClr val="000000"/>
                </a:solidFill>
                <a:latin typeface="Consolas"/>
                <a:ea typeface="Consolas"/>
                <a:cs typeface="Consolas"/>
                <a:sym typeface="Consolas"/>
              </a:rPr>
              <a:t> {</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FF0000"/>
                </a:solidFill>
                <a:latin typeface="Consolas"/>
                <a:ea typeface="Consolas"/>
                <a:cs typeface="Consolas"/>
                <a:sym typeface="Consolas"/>
              </a:rPr>
              <a:t>grid-area</a:t>
            </a:r>
            <a:r>
              <a:rPr lang="es" sz="900" b="0" i="0" u="none" strike="noStrike" cap="none">
                <a:solidFill>
                  <a:srgbClr val="000000"/>
                </a:solidFill>
                <a:latin typeface="Consolas"/>
                <a:ea typeface="Consolas"/>
                <a:cs typeface="Consolas"/>
                <a:sym typeface="Consolas"/>
              </a:rPr>
              <a:t>: nav;</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800000"/>
                </a:solidFill>
                <a:latin typeface="Consolas"/>
                <a:ea typeface="Consolas"/>
                <a:cs typeface="Consolas"/>
                <a:sym typeface="Consolas"/>
              </a:rPr>
              <a:t>aside</a:t>
            </a:r>
            <a:r>
              <a:rPr lang="es" sz="900" b="0" i="0" u="none" strike="noStrike" cap="none">
                <a:solidFill>
                  <a:srgbClr val="000000"/>
                </a:solidFill>
                <a:latin typeface="Consolas"/>
                <a:ea typeface="Consolas"/>
                <a:cs typeface="Consolas"/>
                <a:sym typeface="Consolas"/>
              </a:rPr>
              <a:t> {</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   </a:t>
            </a:r>
            <a:r>
              <a:rPr lang="es" sz="900" b="0" i="0" u="none" strike="noStrike" cap="none">
                <a:solidFill>
                  <a:srgbClr val="FF0000"/>
                </a:solidFill>
                <a:latin typeface="Consolas"/>
                <a:ea typeface="Consolas"/>
                <a:cs typeface="Consolas"/>
                <a:sym typeface="Consolas"/>
              </a:rPr>
              <a:t>grid-area</a:t>
            </a:r>
            <a:r>
              <a:rPr lang="es" sz="900" b="0" i="0" u="none" strike="noStrike" cap="none">
                <a:solidFill>
                  <a:srgbClr val="000000"/>
                </a:solidFill>
                <a:latin typeface="Consolas"/>
                <a:ea typeface="Consolas"/>
                <a:cs typeface="Consolas"/>
                <a:sym typeface="Consolas"/>
              </a:rPr>
              <a:t>: publicidad;</a:t>
            </a: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900" b="0" i="0" u="none" strike="noStrike" cap="none">
                <a:solidFill>
                  <a:srgbClr val="000000"/>
                </a:solidFill>
                <a:latin typeface="Consolas"/>
                <a:ea typeface="Consolas"/>
                <a:cs typeface="Consolas"/>
                <a:sym typeface="Consolas"/>
              </a:rPr>
              <a:t>}</a:t>
            </a:r>
            <a:endParaRPr sz="900" b="0" i="0" u="none" strike="noStrike" cap="none">
              <a:solidFill>
                <a:srgbClr val="000000"/>
              </a:solidFill>
              <a:latin typeface="Consolas"/>
              <a:ea typeface="Consolas"/>
              <a:cs typeface="Consolas"/>
              <a:sym typeface="Consolas"/>
            </a:endParaRPr>
          </a:p>
          <a:p>
            <a:pPr marL="0" marR="0" lvl="0" indent="0" algn="just" rtl="0">
              <a:lnSpc>
                <a:spcPct val="100000"/>
              </a:lnSpc>
              <a:spcBef>
                <a:spcPts val="0"/>
              </a:spcBef>
              <a:spcAft>
                <a:spcPts val="0"/>
              </a:spcAft>
              <a:buClr>
                <a:srgbClr val="000000"/>
              </a:buClr>
              <a:buSzPts val="1100"/>
              <a:buFont typeface="Arial"/>
              <a:buNone/>
            </a:pPr>
            <a:endParaRPr sz="900" b="0" i="0" u="none" strike="noStrike" cap="none">
              <a:solidFill>
                <a:srgbClr val="800000"/>
              </a:solidFill>
              <a:latin typeface="Consolas"/>
              <a:ea typeface="Consolas"/>
              <a:cs typeface="Consolas"/>
              <a:sym typeface="Consolas"/>
            </a:endParaRPr>
          </a:p>
        </p:txBody>
      </p:sp>
      <p:sp>
        <p:nvSpPr>
          <p:cNvPr id="813" name="Google Shape;813;p104"/>
          <p:cNvSpPr txBox="1"/>
          <p:nvPr/>
        </p:nvSpPr>
        <p:spPr>
          <a:xfrm>
            <a:off x="823450" y="1207175"/>
            <a:ext cx="651900" cy="33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200" b="1" i="0" u="none" strike="noStrike" cap="none">
                <a:solidFill>
                  <a:srgbClr val="000000"/>
                </a:solidFill>
                <a:latin typeface="DM Sans"/>
                <a:ea typeface="DM Sans"/>
                <a:cs typeface="DM Sans"/>
                <a:sym typeface="DM Sans"/>
              </a:rPr>
              <a:t>CSS</a:t>
            </a:r>
            <a:endParaRPr sz="1200" b="1" i="0" u="none" strike="noStrike" cap="none">
              <a:solidFill>
                <a:srgbClr val="000000"/>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0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Resultado</a:t>
            </a:r>
            <a:endParaRPr sz="4000" b="1">
              <a:solidFill>
                <a:schemeClr val="dk1"/>
              </a:solidFill>
              <a:latin typeface="DM Sans"/>
              <a:ea typeface="DM Sans"/>
              <a:cs typeface="DM Sans"/>
              <a:sym typeface="DM Sans"/>
            </a:endParaRPr>
          </a:p>
        </p:txBody>
      </p:sp>
      <p:pic>
        <p:nvPicPr>
          <p:cNvPr id="819" name="Google Shape;819;p105"/>
          <p:cNvPicPr preferRelativeResize="0"/>
          <p:nvPr/>
        </p:nvPicPr>
        <p:blipFill>
          <a:blip r:embed="rId3">
            <a:alphaModFix/>
          </a:blip>
          <a:stretch>
            <a:fillRect/>
          </a:stretch>
        </p:blipFill>
        <p:spPr>
          <a:xfrm>
            <a:off x="904000" y="1401375"/>
            <a:ext cx="7335999" cy="28974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0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Tablet</a:t>
            </a:r>
            <a:endParaRPr sz="4000" b="1">
              <a:solidFill>
                <a:schemeClr val="dk1"/>
              </a:solidFill>
              <a:latin typeface="DM Sans"/>
              <a:ea typeface="DM Sans"/>
              <a:cs typeface="DM Sans"/>
              <a:sym typeface="DM Sans"/>
            </a:endParaRPr>
          </a:p>
        </p:txBody>
      </p:sp>
      <p:sp>
        <p:nvSpPr>
          <p:cNvPr id="825" name="Google Shape;825;p106"/>
          <p:cNvSpPr txBox="1"/>
          <p:nvPr/>
        </p:nvSpPr>
        <p:spPr>
          <a:xfrm>
            <a:off x="580500" y="1908175"/>
            <a:ext cx="37275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 Para la versión tablet lo primero que hacemos es cambiar la disposición de las columnas y filas de nuestro Grid.</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 Luego cambiamos la disposición de los ítems, usando grid-template-areas.</a:t>
            </a:r>
            <a:endParaRPr sz="1350">
              <a:latin typeface="DM Sans"/>
              <a:ea typeface="DM Sans"/>
              <a:cs typeface="DM Sans"/>
              <a:sym typeface="DM Sans"/>
            </a:endParaRPr>
          </a:p>
        </p:txBody>
      </p:sp>
      <p:sp>
        <p:nvSpPr>
          <p:cNvPr id="826" name="Google Shape;826;p106"/>
          <p:cNvSpPr txBox="1"/>
          <p:nvPr/>
        </p:nvSpPr>
        <p:spPr>
          <a:xfrm>
            <a:off x="580500" y="1238825"/>
            <a:ext cx="562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a:solidFill>
                  <a:srgbClr val="808080"/>
                </a:solidFill>
                <a:latin typeface="DM Sans"/>
                <a:ea typeface="DM Sans"/>
                <a:cs typeface="DM Sans"/>
                <a:sym typeface="DM Sans"/>
              </a:rPr>
              <a:t>Siguiendo el ejemplo de las Grillas por áreas</a:t>
            </a:r>
            <a:endParaRPr sz="2000" b="1">
              <a:solidFill>
                <a:srgbClr val="808080"/>
              </a:solidFill>
              <a:latin typeface="DM Sans"/>
              <a:ea typeface="DM Sans"/>
              <a:cs typeface="DM Sans"/>
              <a:sym typeface="DM Sans"/>
            </a:endParaRPr>
          </a:p>
        </p:txBody>
      </p:sp>
      <p:sp>
        <p:nvSpPr>
          <p:cNvPr id="827" name="Google Shape;827;p106"/>
          <p:cNvSpPr txBox="1"/>
          <p:nvPr/>
        </p:nvSpPr>
        <p:spPr>
          <a:xfrm>
            <a:off x="4484575" y="1731425"/>
            <a:ext cx="4184100" cy="2947200"/>
          </a:xfrm>
          <a:prstGeom prst="rect">
            <a:avLst/>
          </a:prstGeom>
          <a:solidFill>
            <a:srgbClr val="F3F3F3"/>
          </a:solidFill>
          <a:ln>
            <a:noFill/>
          </a:ln>
        </p:spPr>
        <p:txBody>
          <a:bodyPr spcFirstLastPara="1" wrap="square" lIns="91425" tIns="91425" rIns="91425" bIns="91425" anchor="t" anchorCtr="0">
            <a:noAutofit/>
          </a:bodyPr>
          <a:lstStyle/>
          <a:p>
            <a:pPr marL="0" marR="0" lvl="0" indent="0" algn="just" rtl="0">
              <a:lnSpc>
                <a:spcPct val="135714"/>
              </a:lnSpc>
              <a:spcBef>
                <a:spcPts val="0"/>
              </a:spcBef>
              <a:spcAft>
                <a:spcPts val="0"/>
              </a:spcAft>
              <a:buClr>
                <a:schemeClr val="dk1"/>
              </a:buClr>
              <a:buSzPts val="1100"/>
              <a:buFont typeface="Arial"/>
              <a:buNone/>
            </a:pPr>
            <a:r>
              <a:rPr lang="es" sz="950" i="0" u="none" strike="noStrike" cap="none">
                <a:solidFill>
                  <a:srgbClr val="F92672"/>
                </a:solidFill>
                <a:latin typeface="Consolas"/>
                <a:ea typeface="Consolas"/>
                <a:cs typeface="Consolas"/>
                <a:sym typeface="Consolas"/>
              </a:rPr>
              <a:t>@media</a:t>
            </a:r>
            <a:r>
              <a:rPr lang="es" sz="950" i="0" u="none" strike="noStrike" cap="none">
                <a:solidFill>
                  <a:srgbClr val="000000"/>
                </a:solidFill>
                <a:latin typeface="Consolas"/>
                <a:ea typeface="Consolas"/>
                <a:cs typeface="Consolas"/>
                <a:sym typeface="Consolas"/>
              </a:rPr>
              <a:t> screen </a:t>
            </a:r>
            <a:r>
              <a:rPr lang="es" sz="950" i="0" u="none" strike="noStrike" cap="none">
                <a:solidFill>
                  <a:srgbClr val="F92672"/>
                </a:solidFill>
                <a:latin typeface="Consolas"/>
                <a:ea typeface="Consolas"/>
                <a:cs typeface="Consolas"/>
                <a:sym typeface="Consolas"/>
              </a:rPr>
              <a:t>and</a:t>
            </a:r>
            <a:r>
              <a:rPr lang="es" sz="950" i="0" u="none" strike="noStrike" cap="none">
                <a:solidFill>
                  <a:srgbClr val="000000"/>
                </a:solidFill>
                <a:latin typeface="Consolas"/>
                <a:ea typeface="Consolas"/>
                <a:cs typeface="Consolas"/>
                <a:sym typeface="Consolas"/>
              </a:rPr>
              <a:t> (</a:t>
            </a:r>
            <a:r>
              <a:rPr lang="es" sz="950" i="0" u="none" strike="noStrike" cap="none">
                <a:solidFill>
                  <a:srgbClr val="FF0000"/>
                </a:solidFill>
                <a:latin typeface="Consolas"/>
                <a:ea typeface="Consolas"/>
                <a:cs typeface="Consolas"/>
                <a:sym typeface="Consolas"/>
              </a:rPr>
              <a:t>min-width</a:t>
            </a:r>
            <a:r>
              <a:rPr lang="es" sz="950" i="0" u="none" strike="noStrike" cap="none">
                <a:solidFill>
                  <a:srgbClr val="000000"/>
                </a:solidFill>
                <a:latin typeface="Consolas"/>
                <a:ea typeface="Consolas"/>
                <a:cs typeface="Consolas"/>
                <a:sym typeface="Consolas"/>
              </a:rPr>
              <a:t>: 768px) {</a:t>
            </a:r>
            <a:endParaRPr sz="950" i="0" u="none" strike="noStrike" cap="none">
              <a:solidFill>
                <a:srgbClr val="000000"/>
              </a:solidFill>
              <a:latin typeface="Consolas"/>
              <a:ea typeface="Consolas"/>
              <a:cs typeface="Consolas"/>
              <a:sym typeface="Consolas"/>
            </a:endParaRPr>
          </a:p>
          <a:p>
            <a:pPr marL="0" marR="0" lvl="0" indent="457200" algn="just" rtl="0">
              <a:lnSpc>
                <a:spcPct val="135714"/>
              </a:lnSpc>
              <a:spcBef>
                <a:spcPts val="0"/>
              </a:spcBef>
              <a:spcAft>
                <a:spcPts val="0"/>
              </a:spcAft>
              <a:buClr>
                <a:schemeClr val="dk1"/>
              </a:buClr>
              <a:buSzPts val="1100"/>
              <a:buFont typeface="Arial"/>
              <a:buNone/>
            </a:pPr>
            <a:r>
              <a:rPr lang="es" sz="950" i="0" u="none" strike="noStrike" cap="none">
                <a:solidFill>
                  <a:srgbClr val="FF0000"/>
                </a:solidFill>
                <a:latin typeface="Consolas"/>
                <a:ea typeface="Consolas"/>
                <a:cs typeface="Consolas"/>
                <a:sym typeface="Consolas"/>
              </a:rPr>
              <a:t>#grilla</a:t>
            </a:r>
            <a:r>
              <a:rPr lang="es" sz="950" i="0" u="none" strike="noStrike" cap="none">
                <a:solidFill>
                  <a:srgbClr val="000000"/>
                </a:solidFill>
                <a:latin typeface="Consolas"/>
                <a:ea typeface="Consolas"/>
                <a:cs typeface="Consolas"/>
                <a:sym typeface="Consolas"/>
              </a:rPr>
              <a:t> {</a:t>
            </a:r>
            <a:endParaRPr sz="950" i="0" u="none" strike="noStrike" cap="none">
              <a:solidFill>
                <a:srgbClr val="000000"/>
              </a:solidFill>
              <a:latin typeface="Consolas"/>
              <a:ea typeface="Consolas"/>
              <a:cs typeface="Consolas"/>
              <a:sym typeface="Consolas"/>
            </a:endParaRPr>
          </a:p>
          <a:p>
            <a:pPr marL="457200" marR="0" lvl="0" indent="457200" algn="just" rtl="0">
              <a:lnSpc>
                <a:spcPct val="135714"/>
              </a:lnSpc>
              <a:spcBef>
                <a:spcPts val="0"/>
              </a:spcBef>
              <a:spcAft>
                <a:spcPts val="0"/>
              </a:spcAft>
              <a:buClr>
                <a:schemeClr val="dk1"/>
              </a:buClr>
              <a:buSzPts val="1100"/>
              <a:buFont typeface="Arial"/>
              <a:buNone/>
            </a:pPr>
            <a:r>
              <a:rPr lang="es" sz="950" i="0" u="none" strike="noStrike" cap="none">
                <a:solidFill>
                  <a:srgbClr val="FF0000"/>
                </a:solidFill>
                <a:latin typeface="Consolas"/>
                <a:ea typeface="Consolas"/>
                <a:cs typeface="Consolas"/>
                <a:sym typeface="Consolas"/>
              </a:rPr>
              <a:t>grid-template-</a:t>
            </a:r>
            <a:r>
              <a:rPr lang="es" sz="950">
                <a:solidFill>
                  <a:srgbClr val="FF0000"/>
                </a:solidFill>
                <a:latin typeface="Consolas"/>
                <a:ea typeface="Consolas"/>
                <a:cs typeface="Consolas"/>
                <a:sym typeface="Consolas"/>
              </a:rPr>
              <a:t>rows</a:t>
            </a:r>
            <a:r>
              <a:rPr lang="es" sz="950" i="0" u="none" strike="noStrike" cap="none">
                <a:solidFill>
                  <a:srgbClr val="000000"/>
                </a:solidFill>
                <a:latin typeface="Consolas"/>
                <a:ea typeface="Consolas"/>
                <a:cs typeface="Consolas"/>
                <a:sym typeface="Consolas"/>
              </a:rPr>
              <a:t>:</a:t>
            </a:r>
            <a:r>
              <a:rPr lang="es" sz="950">
                <a:solidFill>
                  <a:srgbClr val="0000FF"/>
                </a:solidFill>
                <a:latin typeface="Consolas"/>
                <a:ea typeface="Consolas"/>
                <a:cs typeface="Consolas"/>
                <a:sym typeface="Consolas"/>
              </a:rPr>
              <a:t>100px 1fr 1fr 1fr 60px</a:t>
            </a:r>
            <a:r>
              <a:rPr lang="es" sz="950" i="0" u="none" strike="noStrike" cap="none">
                <a:solidFill>
                  <a:srgbClr val="000000"/>
                </a:solidFill>
                <a:latin typeface="Consolas"/>
                <a:ea typeface="Consolas"/>
                <a:cs typeface="Consolas"/>
                <a:sym typeface="Consolas"/>
              </a:rPr>
              <a:t>;</a:t>
            </a:r>
            <a:endParaRPr sz="950" i="0" u="none" strike="noStrike" cap="none">
              <a:solidFill>
                <a:srgbClr val="000000"/>
              </a:solidFill>
              <a:latin typeface="Consolas"/>
              <a:ea typeface="Consolas"/>
              <a:cs typeface="Consolas"/>
              <a:sym typeface="Consolas"/>
            </a:endParaRPr>
          </a:p>
          <a:p>
            <a:pPr marL="457200" lvl="0" indent="457200" algn="just" rtl="0">
              <a:lnSpc>
                <a:spcPct val="135714"/>
              </a:lnSpc>
              <a:spcBef>
                <a:spcPts val="0"/>
              </a:spcBef>
              <a:spcAft>
                <a:spcPts val="0"/>
              </a:spcAft>
              <a:buClr>
                <a:schemeClr val="dk1"/>
              </a:buClr>
              <a:buSzPts val="1100"/>
              <a:buFont typeface="Arial"/>
              <a:buNone/>
            </a:pPr>
            <a:r>
              <a:rPr lang="es" sz="950">
                <a:solidFill>
                  <a:srgbClr val="FF0000"/>
                </a:solidFill>
                <a:latin typeface="Consolas"/>
                <a:ea typeface="Consolas"/>
                <a:cs typeface="Consolas"/>
                <a:sym typeface="Consolas"/>
              </a:rPr>
              <a:t>grid-template-columns</a:t>
            </a:r>
            <a:r>
              <a:rPr lang="es" sz="950">
                <a:solidFill>
                  <a:schemeClr val="dk1"/>
                </a:solidFill>
                <a:latin typeface="Consolas"/>
                <a:ea typeface="Consolas"/>
                <a:cs typeface="Consolas"/>
                <a:sym typeface="Consolas"/>
              </a:rPr>
              <a:t>:</a:t>
            </a:r>
            <a:r>
              <a:rPr lang="es" sz="950">
                <a:solidFill>
                  <a:srgbClr val="0000FF"/>
                </a:solidFill>
                <a:latin typeface="Consolas"/>
                <a:ea typeface="Consolas"/>
                <a:cs typeface="Consolas"/>
                <a:sym typeface="Consolas"/>
              </a:rPr>
              <a:t>repeat</a:t>
            </a:r>
            <a:r>
              <a:rPr lang="es" sz="950">
                <a:solidFill>
                  <a:schemeClr val="dk1"/>
                </a:solidFill>
                <a:latin typeface="Consolas"/>
                <a:ea typeface="Consolas"/>
                <a:cs typeface="Consolas"/>
                <a:sym typeface="Consolas"/>
              </a:rPr>
              <a:t>(4, 1fr);</a:t>
            </a:r>
            <a:endParaRPr sz="950">
              <a:solidFill>
                <a:schemeClr val="dk1"/>
              </a:solidFill>
              <a:latin typeface="Consolas"/>
              <a:ea typeface="Consolas"/>
              <a:cs typeface="Consolas"/>
              <a:sym typeface="Consolas"/>
            </a:endParaRPr>
          </a:p>
          <a:p>
            <a:pPr marL="457200" lvl="0" indent="457200" algn="just" rtl="0">
              <a:lnSpc>
                <a:spcPct val="135714"/>
              </a:lnSpc>
              <a:spcBef>
                <a:spcPts val="0"/>
              </a:spcBef>
              <a:spcAft>
                <a:spcPts val="0"/>
              </a:spcAft>
              <a:buClr>
                <a:schemeClr val="dk1"/>
              </a:buClr>
              <a:buSzPts val="1100"/>
              <a:buFont typeface="Arial"/>
              <a:buNone/>
            </a:pPr>
            <a:r>
              <a:rPr lang="es" sz="950">
                <a:solidFill>
                  <a:srgbClr val="FF0000"/>
                </a:solidFill>
                <a:latin typeface="Consolas"/>
                <a:ea typeface="Consolas"/>
                <a:cs typeface="Consolas"/>
                <a:sym typeface="Consolas"/>
              </a:rPr>
              <a:t>grid-template-areas</a:t>
            </a:r>
            <a:r>
              <a:rPr lang="es" sz="950">
                <a:solidFill>
                  <a:schemeClr val="dk1"/>
                </a:solidFill>
                <a:latin typeface="Consolas"/>
                <a:ea typeface="Consolas"/>
                <a:cs typeface="Consolas"/>
                <a:sym typeface="Consolas"/>
              </a:rPr>
              <a:t>:</a:t>
            </a:r>
            <a:endParaRPr sz="950">
              <a:solidFill>
                <a:srgbClr val="0000FF"/>
              </a:solidFill>
              <a:latin typeface="Consolas"/>
              <a:ea typeface="Consolas"/>
              <a:cs typeface="Consolas"/>
              <a:sym typeface="Consolas"/>
            </a:endParaRPr>
          </a:p>
          <a:p>
            <a:pPr marL="457200" lvl="0" indent="457200" algn="just" rtl="0">
              <a:lnSpc>
                <a:spcPct val="135714"/>
              </a:lnSpc>
              <a:spcBef>
                <a:spcPts val="0"/>
              </a:spcBef>
              <a:spcAft>
                <a:spcPts val="0"/>
              </a:spcAft>
              <a:buClr>
                <a:schemeClr val="dk1"/>
              </a:buClr>
              <a:buSzPts val="1100"/>
              <a:buFont typeface="Arial"/>
              <a:buNone/>
            </a:pPr>
            <a:r>
              <a:rPr lang="es" sz="950">
                <a:solidFill>
                  <a:srgbClr val="0000FF"/>
                </a:solidFill>
                <a:latin typeface="Consolas"/>
                <a:ea typeface="Consolas"/>
                <a:cs typeface="Consolas"/>
                <a:sym typeface="Consolas"/>
              </a:rPr>
              <a:t>"header header header header"</a:t>
            </a:r>
            <a:endParaRPr sz="950">
              <a:solidFill>
                <a:srgbClr val="0000FF"/>
              </a:solidFill>
              <a:latin typeface="Consolas"/>
              <a:ea typeface="Consolas"/>
              <a:cs typeface="Consolas"/>
              <a:sym typeface="Consolas"/>
            </a:endParaRPr>
          </a:p>
          <a:p>
            <a:pPr marL="457200" lvl="0" indent="457200" algn="just" rtl="0">
              <a:lnSpc>
                <a:spcPct val="135714"/>
              </a:lnSpc>
              <a:spcBef>
                <a:spcPts val="0"/>
              </a:spcBef>
              <a:spcAft>
                <a:spcPts val="0"/>
              </a:spcAft>
              <a:buClr>
                <a:schemeClr val="dk1"/>
              </a:buClr>
              <a:buSzPts val="1100"/>
              <a:buFont typeface="Arial"/>
              <a:buNone/>
            </a:pPr>
            <a:r>
              <a:rPr lang="es" sz="950">
                <a:solidFill>
                  <a:srgbClr val="0000FF"/>
                </a:solidFill>
                <a:latin typeface="Consolas"/>
                <a:ea typeface="Consolas"/>
                <a:cs typeface="Consolas"/>
                <a:sym typeface="Consolas"/>
              </a:rPr>
              <a:t>"nav nav nav nav"</a:t>
            </a:r>
            <a:endParaRPr sz="950">
              <a:solidFill>
                <a:srgbClr val="0000FF"/>
              </a:solidFill>
              <a:latin typeface="Consolas"/>
              <a:ea typeface="Consolas"/>
              <a:cs typeface="Consolas"/>
              <a:sym typeface="Consolas"/>
            </a:endParaRPr>
          </a:p>
          <a:p>
            <a:pPr marL="457200" lvl="0" indent="457200" algn="just" rtl="0">
              <a:lnSpc>
                <a:spcPct val="135714"/>
              </a:lnSpc>
              <a:spcBef>
                <a:spcPts val="0"/>
              </a:spcBef>
              <a:spcAft>
                <a:spcPts val="0"/>
              </a:spcAft>
              <a:buClr>
                <a:schemeClr val="dk1"/>
              </a:buClr>
              <a:buSzPts val="1100"/>
              <a:buFont typeface="Arial"/>
              <a:buNone/>
            </a:pPr>
            <a:r>
              <a:rPr lang="es" sz="950">
                <a:solidFill>
                  <a:srgbClr val="0000FF"/>
                </a:solidFill>
                <a:latin typeface="Consolas"/>
                <a:ea typeface="Consolas"/>
                <a:cs typeface="Consolas"/>
                <a:sym typeface="Consolas"/>
              </a:rPr>
              <a:t>"productos productos productos publicidad"</a:t>
            </a:r>
            <a:endParaRPr sz="950">
              <a:solidFill>
                <a:srgbClr val="0000FF"/>
              </a:solidFill>
              <a:latin typeface="Consolas"/>
              <a:ea typeface="Consolas"/>
              <a:cs typeface="Consolas"/>
              <a:sym typeface="Consolas"/>
            </a:endParaRPr>
          </a:p>
          <a:p>
            <a:pPr marL="457200" lvl="0" indent="457200" algn="just" rtl="0">
              <a:lnSpc>
                <a:spcPct val="135714"/>
              </a:lnSpc>
              <a:spcBef>
                <a:spcPts val="0"/>
              </a:spcBef>
              <a:spcAft>
                <a:spcPts val="0"/>
              </a:spcAft>
              <a:buClr>
                <a:schemeClr val="dk1"/>
              </a:buClr>
              <a:buSzPts val="1100"/>
              <a:buFont typeface="Arial"/>
              <a:buNone/>
            </a:pPr>
            <a:r>
              <a:rPr lang="es" sz="950">
                <a:solidFill>
                  <a:srgbClr val="0000FF"/>
                </a:solidFill>
                <a:latin typeface="Consolas"/>
                <a:ea typeface="Consolas"/>
                <a:cs typeface="Consolas"/>
                <a:sym typeface="Consolas"/>
              </a:rPr>
              <a:t>"servicios servicios servicios publicidad"</a:t>
            </a:r>
            <a:endParaRPr sz="950">
              <a:solidFill>
                <a:srgbClr val="0000FF"/>
              </a:solidFill>
              <a:latin typeface="Consolas"/>
              <a:ea typeface="Consolas"/>
              <a:cs typeface="Consolas"/>
              <a:sym typeface="Consolas"/>
            </a:endParaRPr>
          </a:p>
          <a:p>
            <a:pPr marL="457200" lvl="0" indent="457200" algn="just" rtl="0">
              <a:lnSpc>
                <a:spcPct val="135714"/>
              </a:lnSpc>
              <a:spcBef>
                <a:spcPts val="0"/>
              </a:spcBef>
              <a:spcAft>
                <a:spcPts val="0"/>
              </a:spcAft>
              <a:buClr>
                <a:schemeClr val="dk1"/>
              </a:buClr>
              <a:buSzPts val="1100"/>
              <a:buFont typeface="Arial"/>
              <a:buNone/>
            </a:pPr>
            <a:r>
              <a:rPr lang="es" sz="950">
                <a:solidFill>
                  <a:srgbClr val="0000FF"/>
                </a:solidFill>
                <a:latin typeface="Consolas"/>
                <a:ea typeface="Consolas"/>
                <a:cs typeface="Consolas"/>
                <a:sym typeface="Consolas"/>
              </a:rPr>
              <a:t>"footer footer footer footer"</a:t>
            </a:r>
            <a:r>
              <a:rPr lang="es" sz="950">
                <a:solidFill>
                  <a:schemeClr val="dk1"/>
                </a:solidFill>
                <a:latin typeface="Consolas"/>
                <a:ea typeface="Consolas"/>
                <a:cs typeface="Consolas"/>
                <a:sym typeface="Consolas"/>
              </a:rPr>
              <a:t>;</a:t>
            </a:r>
            <a:endParaRPr sz="950">
              <a:solidFill>
                <a:schemeClr val="dk1"/>
              </a:solidFill>
              <a:latin typeface="Consolas"/>
              <a:ea typeface="Consolas"/>
              <a:cs typeface="Consolas"/>
              <a:sym typeface="Consolas"/>
            </a:endParaRPr>
          </a:p>
          <a:p>
            <a:pPr marL="0" marR="0" lvl="0" indent="0" algn="just" rtl="0">
              <a:lnSpc>
                <a:spcPct val="135714"/>
              </a:lnSpc>
              <a:spcBef>
                <a:spcPts val="0"/>
              </a:spcBef>
              <a:spcAft>
                <a:spcPts val="0"/>
              </a:spcAft>
              <a:buClr>
                <a:schemeClr val="dk1"/>
              </a:buClr>
              <a:buSzPts val="1100"/>
              <a:buFont typeface="Arial"/>
              <a:buNone/>
            </a:pPr>
            <a:r>
              <a:rPr lang="es" sz="950" i="0" u="none" strike="noStrike" cap="none">
                <a:solidFill>
                  <a:srgbClr val="000000"/>
                </a:solidFill>
                <a:latin typeface="Consolas"/>
                <a:ea typeface="Consolas"/>
                <a:cs typeface="Consolas"/>
                <a:sym typeface="Consolas"/>
              </a:rPr>
              <a:t>      }</a:t>
            </a:r>
            <a:endParaRPr sz="950" i="0" u="none" strike="noStrike" cap="none">
              <a:solidFill>
                <a:srgbClr val="000000"/>
              </a:solidFill>
              <a:latin typeface="Consolas"/>
              <a:ea typeface="Consolas"/>
              <a:cs typeface="Consolas"/>
              <a:sym typeface="Consolas"/>
            </a:endParaRPr>
          </a:p>
          <a:p>
            <a:pPr marL="0" marR="0" lvl="0" indent="0" algn="just" rtl="0">
              <a:lnSpc>
                <a:spcPct val="135714"/>
              </a:lnSpc>
              <a:spcBef>
                <a:spcPts val="0"/>
              </a:spcBef>
              <a:spcAft>
                <a:spcPts val="0"/>
              </a:spcAft>
              <a:buClr>
                <a:schemeClr val="dk1"/>
              </a:buClr>
              <a:buSzPts val="1100"/>
              <a:buFont typeface="Arial"/>
              <a:buNone/>
            </a:pPr>
            <a:r>
              <a:rPr lang="es" sz="950" i="0" u="none" strike="noStrike" cap="none">
                <a:solidFill>
                  <a:srgbClr val="000000"/>
                </a:solidFill>
                <a:latin typeface="Consolas"/>
                <a:ea typeface="Consolas"/>
                <a:cs typeface="Consolas"/>
                <a:sym typeface="Consolas"/>
              </a:rPr>
              <a:t>      .</a:t>
            </a:r>
            <a:r>
              <a:rPr lang="es" sz="950" i="0" u="none" strike="noStrike" cap="none">
                <a:solidFill>
                  <a:srgbClr val="FF0000"/>
                </a:solidFill>
                <a:latin typeface="Consolas"/>
                <a:ea typeface="Consolas"/>
                <a:cs typeface="Consolas"/>
                <a:sym typeface="Consolas"/>
              </a:rPr>
              <a:t>border</a:t>
            </a:r>
            <a:r>
              <a:rPr lang="es" sz="950" i="0" u="none" strike="noStrike" cap="none">
                <a:solidFill>
                  <a:srgbClr val="000000"/>
                </a:solidFill>
                <a:latin typeface="Consolas"/>
                <a:ea typeface="Consolas"/>
                <a:cs typeface="Consolas"/>
                <a:sym typeface="Consolas"/>
              </a:rPr>
              <a:t> {</a:t>
            </a:r>
            <a:endParaRPr sz="950">
              <a:latin typeface="Consolas"/>
              <a:ea typeface="Consolas"/>
              <a:cs typeface="Consolas"/>
              <a:sym typeface="Consolas"/>
            </a:endParaRPr>
          </a:p>
          <a:p>
            <a:pPr marL="457200" marR="0" lvl="0" indent="457200" algn="just" rtl="0">
              <a:lnSpc>
                <a:spcPct val="135714"/>
              </a:lnSpc>
              <a:spcBef>
                <a:spcPts val="0"/>
              </a:spcBef>
              <a:spcAft>
                <a:spcPts val="0"/>
              </a:spcAft>
              <a:buClr>
                <a:schemeClr val="dk1"/>
              </a:buClr>
              <a:buSzPts val="1100"/>
              <a:buFont typeface="Arial"/>
              <a:buNone/>
            </a:pPr>
            <a:r>
              <a:rPr lang="es" sz="950" i="0" u="none" strike="noStrike" cap="none">
                <a:solidFill>
                  <a:srgbClr val="FF0000"/>
                </a:solidFill>
                <a:latin typeface="Consolas"/>
                <a:ea typeface="Consolas"/>
                <a:cs typeface="Consolas"/>
                <a:sym typeface="Consolas"/>
              </a:rPr>
              <a:t>background-color</a:t>
            </a:r>
            <a:r>
              <a:rPr lang="es" sz="950" i="0" u="none" strike="noStrike" cap="none">
                <a:solidFill>
                  <a:srgbClr val="000000"/>
                </a:solidFill>
                <a:latin typeface="Consolas"/>
                <a:ea typeface="Consolas"/>
                <a:cs typeface="Consolas"/>
                <a:sym typeface="Consolas"/>
              </a:rPr>
              <a:t>: </a:t>
            </a:r>
            <a:r>
              <a:rPr lang="es" sz="950">
                <a:latin typeface="Consolas"/>
                <a:ea typeface="Consolas"/>
                <a:cs typeface="Consolas"/>
                <a:sym typeface="Consolas"/>
              </a:rPr>
              <a:t>lightblue</a:t>
            </a:r>
            <a:r>
              <a:rPr lang="es" sz="950" i="0" u="none" strike="noStrike" cap="none">
                <a:solidFill>
                  <a:srgbClr val="000000"/>
                </a:solidFill>
                <a:latin typeface="Consolas"/>
                <a:ea typeface="Consolas"/>
                <a:cs typeface="Consolas"/>
                <a:sym typeface="Consolas"/>
              </a:rPr>
              <a:t>;</a:t>
            </a:r>
            <a:endParaRPr sz="950" i="0" u="none" strike="noStrike" cap="none">
              <a:solidFill>
                <a:srgbClr val="000000"/>
              </a:solidFill>
              <a:latin typeface="Consolas"/>
              <a:ea typeface="Consolas"/>
              <a:cs typeface="Consolas"/>
              <a:sym typeface="Consolas"/>
            </a:endParaRPr>
          </a:p>
          <a:p>
            <a:pPr marL="0" marR="0" lvl="0" indent="0" algn="just" rtl="0">
              <a:lnSpc>
                <a:spcPct val="135714"/>
              </a:lnSpc>
              <a:spcBef>
                <a:spcPts val="0"/>
              </a:spcBef>
              <a:spcAft>
                <a:spcPts val="0"/>
              </a:spcAft>
              <a:buClr>
                <a:schemeClr val="dk1"/>
              </a:buClr>
              <a:buSzPts val="1100"/>
              <a:buFont typeface="Arial"/>
              <a:buNone/>
            </a:pPr>
            <a:r>
              <a:rPr lang="es" sz="950" i="0" u="none" strike="noStrike" cap="none">
                <a:solidFill>
                  <a:srgbClr val="000000"/>
                </a:solidFill>
                <a:latin typeface="Consolas"/>
                <a:ea typeface="Consolas"/>
                <a:cs typeface="Consolas"/>
                <a:sym typeface="Consolas"/>
              </a:rPr>
              <a:t>     }</a:t>
            </a:r>
            <a:br>
              <a:rPr lang="es" sz="950" i="0" u="none" strike="noStrike" cap="none">
                <a:solidFill>
                  <a:srgbClr val="000000"/>
                </a:solidFill>
                <a:latin typeface="Consolas"/>
                <a:ea typeface="Consolas"/>
                <a:cs typeface="Consolas"/>
                <a:sym typeface="Consolas"/>
              </a:rPr>
            </a:br>
            <a:r>
              <a:rPr lang="es" sz="950" i="0" u="none" strike="noStrike" cap="none">
                <a:solidFill>
                  <a:srgbClr val="000000"/>
                </a:solidFill>
                <a:latin typeface="Consolas"/>
                <a:ea typeface="Consolas"/>
                <a:cs typeface="Consolas"/>
                <a:sym typeface="Consolas"/>
              </a:rPr>
              <a:t>}</a:t>
            </a:r>
            <a:endParaRPr sz="950" b="0" i="0" u="none" strike="noStrike" cap="none">
              <a:solidFill>
                <a:srgbClr val="800000"/>
              </a:solidFill>
              <a:latin typeface="Consolas"/>
              <a:ea typeface="Consolas"/>
              <a:cs typeface="Consolas"/>
              <a:sym typeface="Consola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10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Resultado</a:t>
            </a:r>
            <a:endParaRPr sz="4000" b="1">
              <a:solidFill>
                <a:schemeClr val="dk1"/>
              </a:solidFill>
              <a:latin typeface="DM Sans"/>
              <a:ea typeface="DM Sans"/>
              <a:cs typeface="DM Sans"/>
              <a:sym typeface="DM Sans"/>
            </a:endParaRPr>
          </a:p>
        </p:txBody>
      </p:sp>
      <p:pic>
        <p:nvPicPr>
          <p:cNvPr id="833" name="Google Shape;833;p107"/>
          <p:cNvPicPr preferRelativeResize="0"/>
          <p:nvPr/>
        </p:nvPicPr>
        <p:blipFill>
          <a:blip r:embed="rId3">
            <a:alphaModFix/>
          </a:blip>
          <a:stretch>
            <a:fillRect/>
          </a:stretch>
        </p:blipFill>
        <p:spPr>
          <a:xfrm>
            <a:off x="525088" y="1350350"/>
            <a:ext cx="8093826" cy="3240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0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Desktop</a:t>
            </a:r>
            <a:endParaRPr sz="4000" b="1">
              <a:solidFill>
                <a:schemeClr val="dk1"/>
              </a:solidFill>
              <a:latin typeface="DM Sans"/>
              <a:ea typeface="DM Sans"/>
              <a:cs typeface="DM Sans"/>
              <a:sym typeface="DM Sans"/>
            </a:endParaRPr>
          </a:p>
        </p:txBody>
      </p:sp>
      <p:sp>
        <p:nvSpPr>
          <p:cNvPr id="839" name="Google Shape;839;p108"/>
          <p:cNvSpPr txBox="1"/>
          <p:nvPr/>
        </p:nvSpPr>
        <p:spPr>
          <a:xfrm>
            <a:off x="473350" y="1908175"/>
            <a:ext cx="3834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 Cambiamos la disposición de la grilla.</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 Y ahora una vez más cambiamos la disposición de los ítems  </a:t>
            </a:r>
            <a:endParaRPr sz="1350">
              <a:latin typeface="DM Sans"/>
              <a:ea typeface="DM Sans"/>
              <a:cs typeface="DM Sans"/>
              <a:sym typeface="DM Sans"/>
            </a:endParaRPr>
          </a:p>
        </p:txBody>
      </p:sp>
      <p:sp>
        <p:nvSpPr>
          <p:cNvPr id="840" name="Google Shape;840;p108"/>
          <p:cNvSpPr txBox="1"/>
          <p:nvPr/>
        </p:nvSpPr>
        <p:spPr>
          <a:xfrm>
            <a:off x="473350" y="1238825"/>
            <a:ext cx="5733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a:solidFill>
                  <a:srgbClr val="808080"/>
                </a:solidFill>
                <a:latin typeface="DM Sans"/>
                <a:ea typeface="DM Sans"/>
                <a:cs typeface="DM Sans"/>
                <a:sym typeface="DM Sans"/>
              </a:rPr>
              <a:t>Siguiendo el ejemplo de las Grillas por áreas</a:t>
            </a:r>
            <a:endParaRPr sz="2000" b="1">
              <a:solidFill>
                <a:srgbClr val="808080"/>
              </a:solidFill>
              <a:latin typeface="DM Sans"/>
              <a:ea typeface="DM Sans"/>
              <a:cs typeface="DM Sans"/>
              <a:sym typeface="DM Sans"/>
            </a:endParaRPr>
          </a:p>
        </p:txBody>
      </p:sp>
      <p:sp>
        <p:nvSpPr>
          <p:cNvPr id="841" name="Google Shape;841;p108"/>
          <p:cNvSpPr txBox="1"/>
          <p:nvPr/>
        </p:nvSpPr>
        <p:spPr>
          <a:xfrm>
            <a:off x="4484575" y="1731425"/>
            <a:ext cx="4184100" cy="2947200"/>
          </a:xfrm>
          <a:prstGeom prst="rect">
            <a:avLst/>
          </a:prstGeom>
          <a:solidFill>
            <a:srgbClr val="F3F3F3"/>
          </a:solidFill>
          <a:ln>
            <a:noFill/>
          </a:ln>
        </p:spPr>
        <p:txBody>
          <a:bodyPr spcFirstLastPara="1" wrap="square" lIns="91425" tIns="91425" rIns="91425" bIns="91425" anchor="t" anchorCtr="0">
            <a:noAutofit/>
          </a:bodyPr>
          <a:lstStyle/>
          <a:p>
            <a:pPr marL="0" marR="0" lvl="0" indent="0" algn="just" rtl="0">
              <a:lnSpc>
                <a:spcPct val="135714"/>
              </a:lnSpc>
              <a:spcBef>
                <a:spcPts val="0"/>
              </a:spcBef>
              <a:spcAft>
                <a:spcPts val="0"/>
              </a:spcAft>
              <a:buClr>
                <a:schemeClr val="dk1"/>
              </a:buClr>
              <a:buSzPts val="1100"/>
              <a:buFont typeface="Arial"/>
              <a:buNone/>
            </a:pPr>
            <a:r>
              <a:rPr lang="es" sz="950" i="0" u="none" strike="noStrike" cap="none">
                <a:solidFill>
                  <a:srgbClr val="F92672"/>
                </a:solidFill>
                <a:latin typeface="Consolas"/>
                <a:ea typeface="Consolas"/>
                <a:cs typeface="Consolas"/>
                <a:sym typeface="Consolas"/>
              </a:rPr>
              <a:t>@media</a:t>
            </a:r>
            <a:r>
              <a:rPr lang="es" sz="950" i="0" u="none" strike="noStrike" cap="none">
                <a:solidFill>
                  <a:srgbClr val="000000"/>
                </a:solidFill>
                <a:latin typeface="Consolas"/>
                <a:ea typeface="Consolas"/>
                <a:cs typeface="Consolas"/>
                <a:sym typeface="Consolas"/>
              </a:rPr>
              <a:t> screen </a:t>
            </a:r>
            <a:r>
              <a:rPr lang="es" sz="950" i="0" u="none" strike="noStrike" cap="none">
                <a:solidFill>
                  <a:srgbClr val="F92672"/>
                </a:solidFill>
                <a:latin typeface="Consolas"/>
                <a:ea typeface="Consolas"/>
                <a:cs typeface="Consolas"/>
                <a:sym typeface="Consolas"/>
              </a:rPr>
              <a:t>and</a:t>
            </a:r>
            <a:r>
              <a:rPr lang="es" sz="950" i="0" u="none" strike="noStrike" cap="none">
                <a:solidFill>
                  <a:srgbClr val="000000"/>
                </a:solidFill>
                <a:latin typeface="Consolas"/>
                <a:ea typeface="Consolas"/>
                <a:cs typeface="Consolas"/>
                <a:sym typeface="Consolas"/>
              </a:rPr>
              <a:t> (</a:t>
            </a:r>
            <a:r>
              <a:rPr lang="es" sz="950" i="0" u="none" strike="noStrike" cap="none">
                <a:solidFill>
                  <a:srgbClr val="FF0000"/>
                </a:solidFill>
                <a:latin typeface="Consolas"/>
                <a:ea typeface="Consolas"/>
                <a:cs typeface="Consolas"/>
                <a:sym typeface="Consolas"/>
              </a:rPr>
              <a:t>min-width</a:t>
            </a:r>
            <a:r>
              <a:rPr lang="es" sz="950" i="0" u="none" strike="noStrike" cap="none">
                <a:solidFill>
                  <a:srgbClr val="000000"/>
                </a:solidFill>
                <a:latin typeface="Consolas"/>
                <a:ea typeface="Consolas"/>
                <a:cs typeface="Consolas"/>
                <a:sym typeface="Consolas"/>
              </a:rPr>
              <a:t>: </a:t>
            </a:r>
            <a:r>
              <a:rPr lang="es" sz="950">
                <a:latin typeface="Consolas"/>
                <a:ea typeface="Consolas"/>
                <a:cs typeface="Consolas"/>
                <a:sym typeface="Consolas"/>
              </a:rPr>
              <a:t>1200</a:t>
            </a:r>
            <a:r>
              <a:rPr lang="es" sz="950" i="0" u="none" strike="noStrike" cap="none">
                <a:solidFill>
                  <a:srgbClr val="000000"/>
                </a:solidFill>
                <a:latin typeface="Consolas"/>
                <a:ea typeface="Consolas"/>
                <a:cs typeface="Consolas"/>
                <a:sym typeface="Consolas"/>
              </a:rPr>
              <a:t>px) {</a:t>
            </a:r>
            <a:endParaRPr sz="950" i="0" u="none" strike="noStrike" cap="none">
              <a:solidFill>
                <a:srgbClr val="000000"/>
              </a:solidFill>
              <a:latin typeface="Consolas"/>
              <a:ea typeface="Consolas"/>
              <a:cs typeface="Consolas"/>
              <a:sym typeface="Consolas"/>
            </a:endParaRPr>
          </a:p>
          <a:p>
            <a:pPr marL="0" marR="0" lvl="0" indent="457200" algn="just" rtl="0">
              <a:lnSpc>
                <a:spcPct val="135714"/>
              </a:lnSpc>
              <a:spcBef>
                <a:spcPts val="0"/>
              </a:spcBef>
              <a:spcAft>
                <a:spcPts val="0"/>
              </a:spcAft>
              <a:buClr>
                <a:schemeClr val="dk1"/>
              </a:buClr>
              <a:buSzPts val="1100"/>
              <a:buFont typeface="Arial"/>
              <a:buNone/>
            </a:pPr>
            <a:r>
              <a:rPr lang="es" sz="950" i="0" u="none" strike="noStrike" cap="none">
                <a:solidFill>
                  <a:srgbClr val="FF0000"/>
                </a:solidFill>
                <a:latin typeface="Consolas"/>
                <a:ea typeface="Consolas"/>
                <a:cs typeface="Consolas"/>
                <a:sym typeface="Consolas"/>
              </a:rPr>
              <a:t>#grilla</a:t>
            </a:r>
            <a:r>
              <a:rPr lang="es" sz="950" i="0" u="none" strike="noStrike" cap="none">
                <a:solidFill>
                  <a:srgbClr val="000000"/>
                </a:solidFill>
                <a:latin typeface="Consolas"/>
                <a:ea typeface="Consolas"/>
                <a:cs typeface="Consolas"/>
                <a:sym typeface="Consolas"/>
              </a:rPr>
              <a:t> {</a:t>
            </a:r>
            <a:endParaRPr sz="950" i="0" u="none" strike="noStrike" cap="none">
              <a:solidFill>
                <a:srgbClr val="000000"/>
              </a:solidFill>
              <a:latin typeface="Consolas"/>
              <a:ea typeface="Consolas"/>
              <a:cs typeface="Consolas"/>
              <a:sym typeface="Consolas"/>
            </a:endParaRPr>
          </a:p>
          <a:p>
            <a:pPr marL="457200" marR="0" lvl="0" indent="457200" algn="just" rtl="0">
              <a:lnSpc>
                <a:spcPct val="135714"/>
              </a:lnSpc>
              <a:spcBef>
                <a:spcPts val="0"/>
              </a:spcBef>
              <a:spcAft>
                <a:spcPts val="0"/>
              </a:spcAft>
              <a:buClr>
                <a:schemeClr val="dk1"/>
              </a:buClr>
              <a:buSzPts val="1100"/>
              <a:buFont typeface="Arial"/>
              <a:buNone/>
            </a:pPr>
            <a:r>
              <a:rPr lang="es" sz="950" i="0" u="none" strike="noStrike" cap="none">
                <a:solidFill>
                  <a:srgbClr val="FF0000"/>
                </a:solidFill>
                <a:latin typeface="Consolas"/>
                <a:ea typeface="Consolas"/>
                <a:cs typeface="Consolas"/>
                <a:sym typeface="Consolas"/>
              </a:rPr>
              <a:t>grid-template-</a:t>
            </a:r>
            <a:r>
              <a:rPr lang="es" sz="950">
                <a:solidFill>
                  <a:srgbClr val="FF0000"/>
                </a:solidFill>
                <a:latin typeface="Consolas"/>
                <a:ea typeface="Consolas"/>
                <a:cs typeface="Consolas"/>
                <a:sym typeface="Consolas"/>
              </a:rPr>
              <a:t>rows</a:t>
            </a:r>
            <a:r>
              <a:rPr lang="es" sz="950" i="0" u="none" strike="noStrike" cap="none">
                <a:solidFill>
                  <a:srgbClr val="000000"/>
                </a:solidFill>
                <a:latin typeface="Consolas"/>
                <a:ea typeface="Consolas"/>
                <a:cs typeface="Consolas"/>
                <a:sym typeface="Consolas"/>
              </a:rPr>
              <a:t>:</a:t>
            </a:r>
            <a:r>
              <a:rPr lang="es" sz="950">
                <a:solidFill>
                  <a:srgbClr val="0000FF"/>
                </a:solidFill>
                <a:latin typeface="Consolas"/>
                <a:ea typeface="Consolas"/>
                <a:cs typeface="Consolas"/>
                <a:sym typeface="Consolas"/>
              </a:rPr>
              <a:t>130px 5fr 3fr 80px</a:t>
            </a:r>
            <a:r>
              <a:rPr lang="es" sz="950" i="0" u="none" strike="noStrike" cap="none">
                <a:solidFill>
                  <a:srgbClr val="000000"/>
                </a:solidFill>
                <a:latin typeface="Consolas"/>
                <a:ea typeface="Consolas"/>
                <a:cs typeface="Consolas"/>
                <a:sym typeface="Consolas"/>
              </a:rPr>
              <a:t>;</a:t>
            </a:r>
            <a:endParaRPr sz="950" i="0" u="none" strike="noStrike" cap="none">
              <a:solidFill>
                <a:srgbClr val="000000"/>
              </a:solidFill>
              <a:latin typeface="Consolas"/>
              <a:ea typeface="Consolas"/>
              <a:cs typeface="Consolas"/>
              <a:sym typeface="Consolas"/>
            </a:endParaRPr>
          </a:p>
          <a:p>
            <a:pPr marL="457200" lvl="0" indent="457200" algn="just" rtl="0">
              <a:lnSpc>
                <a:spcPct val="135714"/>
              </a:lnSpc>
              <a:spcBef>
                <a:spcPts val="0"/>
              </a:spcBef>
              <a:spcAft>
                <a:spcPts val="0"/>
              </a:spcAft>
              <a:buClr>
                <a:schemeClr val="dk1"/>
              </a:buClr>
              <a:buSzPts val="1100"/>
              <a:buFont typeface="Arial"/>
              <a:buNone/>
            </a:pPr>
            <a:r>
              <a:rPr lang="es" sz="950">
                <a:solidFill>
                  <a:srgbClr val="FF0000"/>
                </a:solidFill>
                <a:latin typeface="Consolas"/>
                <a:ea typeface="Consolas"/>
                <a:cs typeface="Consolas"/>
                <a:sym typeface="Consolas"/>
              </a:rPr>
              <a:t>grid-template-columns</a:t>
            </a:r>
            <a:r>
              <a:rPr lang="es" sz="950">
                <a:solidFill>
                  <a:schemeClr val="dk1"/>
                </a:solidFill>
                <a:latin typeface="Consolas"/>
                <a:ea typeface="Consolas"/>
                <a:cs typeface="Consolas"/>
                <a:sym typeface="Consolas"/>
              </a:rPr>
              <a:t>:</a:t>
            </a:r>
            <a:r>
              <a:rPr lang="es" sz="950">
                <a:solidFill>
                  <a:srgbClr val="0000FF"/>
                </a:solidFill>
                <a:latin typeface="Consolas"/>
                <a:ea typeface="Consolas"/>
                <a:cs typeface="Consolas"/>
                <a:sym typeface="Consolas"/>
              </a:rPr>
              <a:t>repeat</a:t>
            </a:r>
            <a:r>
              <a:rPr lang="es" sz="950">
                <a:solidFill>
                  <a:schemeClr val="dk1"/>
                </a:solidFill>
                <a:latin typeface="Consolas"/>
                <a:ea typeface="Consolas"/>
                <a:cs typeface="Consolas"/>
                <a:sym typeface="Consolas"/>
              </a:rPr>
              <a:t>(5, 1fr);</a:t>
            </a:r>
            <a:endParaRPr sz="950">
              <a:solidFill>
                <a:schemeClr val="dk1"/>
              </a:solidFill>
              <a:latin typeface="Consolas"/>
              <a:ea typeface="Consolas"/>
              <a:cs typeface="Consolas"/>
              <a:sym typeface="Consolas"/>
            </a:endParaRPr>
          </a:p>
          <a:p>
            <a:pPr marL="457200" lvl="0" indent="457200" algn="just" rtl="0">
              <a:lnSpc>
                <a:spcPct val="135714"/>
              </a:lnSpc>
              <a:spcBef>
                <a:spcPts val="0"/>
              </a:spcBef>
              <a:spcAft>
                <a:spcPts val="0"/>
              </a:spcAft>
              <a:buClr>
                <a:schemeClr val="dk1"/>
              </a:buClr>
              <a:buSzPts val="1100"/>
              <a:buFont typeface="Arial"/>
              <a:buNone/>
            </a:pPr>
            <a:r>
              <a:rPr lang="es" sz="950">
                <a:solidFill>
                  <a:srgbClr val="FF0000"/>
                </a:solidFill>
                <a:latin typeface="Consolas"/>
                <a:ea typeface="Consolas"/>
                <a:cs typeface="Consolas"/>
                <a:sym typeface="Consolas"/>
              </a:rPr>
              <a:t>grid-template-areas</a:t>
            </a:r>
            <a:r>
              <a:rPr lang="es" sz="950">
                <a:solidFill>
                  <a:schemeClr val="dk1"/>
                </a:solidFill>
                <a:latin typeface="Consolas"/>
                <a:ea typeface="Consolas"/>
                <a:cs typeface="Consolas"/>
                <a:sym typeface="Consolas"/>
              </a:rPr>
              <a:t>:</a:t>
            </a:r>
            <a:endParaRPr sz="950">
              <a:solidFill>
                <a:srgbClr val="0000FF"/>
              </a:solidFill>
              <a:latin typeface="Consolas"/>
              <a:ea typeface="Consolas"/>
              <a:cs typeface="Consolas"/>
              <a:sym typeface="Consolas"/>
            </a:endParaRPr>
          </a:p>
          <a:p>
            <a:pPr marL="457200" lvl="0" indent="457200" algn="just" rtl="0">
              <a:lnSpc>
                <a:spcPct val="135714"/>
              </a:lnSpc>
              <a:spcBef>
                <a:spcPts val="0"/>
              </a:spcBef>
              <a:spcAft>
                <a:spcPts val="0"/>
              </a:spcAft>
              <a:buClr>
                <a:schemeClr val="dk1"/>
              </a:buClr>
              <a:buSzPts val="1100"/>
              <a:buFont typeface="Arial"/>
              <a:buNone/>
            </a:pPr>
            <a:r>
              <a:rPr lang="es" sz="950">
                <a:solidFill>
                  <a:srgbClr val="0000FF"/>
                </a:solidFill>
                <a:latin typeface="Consolas"/>
                <a:ea typeface="Consolas"/>
                <a:cs typeface="Consolas"/>
                <a:sym typeface="Consolas"/>
              </a:rPr>
              <a:t>"header header header header header"</a:t>
            </a:r>
            <a:endParaRPr sz="950">
              <a:solidFill>
                <a:srgbClr val="0000FF"/>
              </a:solidFill>
              <a:latin typeface="Consolas"/>
              <a:ea typeface="Consolas"/>
              <a:cs typeface="Consolas"/>
              <a:sym typeface="Consolas"/>
            </a:endParaRPr>
          </a:p>
          <a:p>
            <a:pPr marL="457200" lvl="0" indent="457200" algn="just" rtl="0">
              <a:lnSpc>
                <a:spcPct val="135714"/>
              </a:lnSpc>
              <a:spcBef>
                <a:spcPts val="0"/>
              </a:spcBef>
              <a:spcAft>
                <a:spcPts val="0"/>
              </a:spcAft>
              <a:buClr>
                <a:schemeClr val="dk1"/>
              </a:buClr>
              <a:buSzPts val="1100"/>
              <a:buFont typeface="Arial"/>
              <a:buNone/>
            </a:pPr>
            <a:r>
              <a:rPr lang="es" sz="950">
                <a:solidFill>
                  <a:srgbClr val="0000FF"/>
                </a:solidFill>
                <a:latin typeface="Consolas"/>
                <a:ea typeface="Consolas"/>
                <a:cs typeface="Consolas"/>
                <a:sym typeface="Consolas"/>
              </a:rPr>
              <a:t>"nav productos productos productos publicidad"</a:t>
            </a:r>
            <a:endParaRPr sz="950">
              <a:solidFill>
                <a:srgbClr val="0000FF"/>
              </a:solidFill>
              <a:latin typeface="Consolas"/>
              <a:ea typeface="Consolas"/>
              <a:cs typeface="Consolas"/>
              <a:sym typeface="Consolas"/>
            </a:endParaRPr>
          </a:p>
          <a:p>
            <a:pPr marL="457200" lvl="0" indent="457200" algn="just" rtl="0">
              <a:lnSpc>
                <a:spcPct val="135714"/>
              </a:lnSpc>
              <a:spcBef>
                <a:spcPts val="0"/>
              </a:spcBef>
              <a:spcAft>
                <a:spcPts val="0"/>
              </a:spcAft>
              <a:buClr>
                <a:schemeClr val="dk1"/>
              </a:buClr>
              <a:buSzPts val="1100"/>
              <a:buFont typeface="Arial"/>
              <a:buNone/>
            </a:pPr>
            <a:r>
              <a:rPr lang="es" sz="950">
                <a:solidFill>
                  <a:srgbClr val="0000FF"/>
                </a:solidFill>
                <a:latin typeface="Consolas"/>
                <a:ea typeface="Consolas"/>
                <a:cs typeface="Consolas"/>
                <a:sym typeface="Consolas"/>
              </a:rPr>
              <a:t>"nav servicios servicios servicios publicidad"</a:t>
            </a:r>
            <a:endParaRPr sz="950">
              <a:solidFill>
                <a:srgbClr val="0000FF"/>
              </a:solidFill>
              <a:latin typeface="Consolas"/>
              <a:ea typeface="Consolas"/>
              <a:cs typeface="Consolas"/>
              <a:sym typeface="Consolas"/>
            </a:endParaRPr>
          </a:p>
          <a:p>
            <a:pPr marL="457200" lvl="0" indent="457200" algn="just" rtl="0">
              <a:lnSpc>
                <a:spcPct val="135714"/>
              </a:lnSpc>
              <a:spcBef>
                <a:spcPts val="0"/>
              </a:spcBef>
              <a:spcAft>
                <a:spcPts val="0"/>
              </a:spcAft>
              <a:buClr>
                <a:schemeClr val="dk1"/>
              </a:buClr>
              <a:buSzPts val="1100"/>
              <a:buFont typeface="Arial"/>
              <a:buNone/>
            </a:pPr>
            <a:r>
              <a:rPr lang="es" sz="950">
                <a:solidFill>
                  <a:srgbClr val="0000FF"/>
                </a:solidFill>
                <a:latin typeface="Consolas"/>
                <a:ea typeface="Consolas"/>
                <a:cs typeface="Consolas"/>
                <a:sym typeface="Consolas"/>
              </a:rPr>
              <a:t>"footer footer footer footer footer"</a:t>
            </a:r>
            <a:r>
              <a:rPr lang="es" sz="950">
                <a:solidFill>
                  <a:schemeClr val="dk1"/>
                </a:solidFill>
                <a:latin typeface="Consolas"/>
                <a:ea typeface="Consolas"/>
                <a:cs typeface="Consolas"/>
                <a:sym typeface="Consolas"/>
              </a:rPr>
              <a:t>;</a:t>
            </a:r>
            <a:endParaRPr sz="950">
              <a:solidFill>
                <a:schemeClr val="dk1"/>
              </a:solidFill>
              <a:latin typeface="Consolas"/>
              <a:ea typeface="Consolas"/>
              <a:cs typeface="Consolas"/>
              <a:sym typeface="Consolas"/>
            </a:endParaRPr>
          </a:p>
          <a:p>
            <a:pPr marL="0" marR="0" lvl="0" indent="0" algn="just" rtl="0">
              <a:lnSpc>
                <a:spcPct val="135714"/>
              </a:lnSpc>
              <a:spcBef>
                <a:spcPts val="0"/>
              </a:spcBef>
              <a:spcAft>
                <a:spcPts val="0"/>
              </a:spcAft>
              <a:buClr>
                <a:schemeClr val="dk1"/>
              </a:buClr>
              <a:buSzPts val="1100"/>
              <a:buFont typeface="Arial"/>
              <a:buNone/>
            </a:pPr>
            <a:r>
              <a:rPr lang="es" sz="950" i="0" u="none" strike="noStrike" cap="none">
                <a:solidFill>
                  <a:srgbClr val="000000"/>
                </a:solidFill>
                <a:latin typeface="Consolas"/>
                <a:ea typeface="Consolas"/>
                <a:cs typeface="Consolas"/>
                <a:sym typeface="Consolas"/>
              </a:rPr>
              <a:t>      }</a:t>
            </a:r>
            <a:endParaRPr sz="950" i="0" u="none" strike="noStrike" cap="none">
              <a:solidFill>
                <a:srgbClr val="000000"/>
              </a:solidFill>
              <a:latin typeface="Consolas"/>
              <a:ea typeface="Consolas"/>
              <a:cs typeface="Consolas"/>
              <a:sym typeface="Consolas"/>
            </a:endParaRPr>
          </a:p>
          <a:p>
            <a:pPr marL="0" marR="0" lvl="0" indent="0" algn="just" rtl="0">
              <a:lnSpc>
                <a:spcPct val="135714"/>
              </a:lnSpc>
              <a:spcBef>
                <a:spcPts val="0"/>
              </a:spcBef>
              <a:spcAft>
                <a:spcPts val="0"/>
              </a:spcAft>
              <a:buClr>
                <a:schemeClr val="dk1"/>
              </a:buClr>
              <a:buSzPts val="1100"/>
              <a:buFont typeface="Arial"/>
              <a:buNone/>
            </a:pPr>
            <a:r>
              <a:rPr lang="es" sz="950" i="0" u="none" strike="noStrike" cap="none">
                <a:solidFill>
                  <a:srgbClr val="000000"/>
                </a:solidFill>
                <a:latin typeface="Consolas"/>
                <a:ea typeface="Consolas"/>
                <a:cs typeface="Consolas"/>
                <a:sym typeface="Consolas"/>
              </a:rPr>
              <a:t>      .</a:t>
            </a:r>
            <a:r>
              <a:rPr lang="es" sz="950" i="0" u="none" strike="noStrike" cap="none">
                <a:solidFill>
                  <a:srgbClr val="FF0000"/>
                </a:solidFill>
                <a:latin typeface="Consolas"/>
                <a:ea typeface="Consolas"/>
                <a:cs typeface="Consolas"/>
                <a:sym typeface="Consolas"/>
              </a:rPr>
              <a:t>border</a:t>
            </a:r>
            <a:r>
              <a:rPr lang="es" sz="950" i="0" u="none" strike="noStrike" cap="none">
                <a:solidFill>
                  <a:srgbClr val="000000"/>
                </a:solidFill>
                <a:latin typeface="Consolas"/>
                <a:ea typeface="Consolas"/>
                <a:cs typeface="Consolas"/>
                <a:sym typeface="Consolas"/>
              </a:rPr>
              <a:t> {</a:t>
            </a:r>
            <a:endParaRPr sz="950" i="0" u="none" strike="noStrike" cap="none">
              <a:solidFill>
                <a:srgbClr val="000000"/>
              </a:solidFill>
              <a:latin typeface="Consolas"/>
              <a:ea typeface="Consolas"/>
              <a:cs typeface="Consolas"/>
              <a:sym typeface="Consolas"/>
            </a:endParaRPr>
          </a:p>
          <a:p>
            <a:pPr marL="457200" marR="0" lvl="0" indent="457200" algn="just" rtl="0">
              <a:lnSpc>
                <a:spcPct val="135714"/>
              </a:lnSpc>
              <a:spcBef>
                <a:spcPts val="0"/>
              </a:spcBef>
              <a:spcAft>
                <a:spcPts val="0"/>
              </a:spcAft>
              <a:buClr>
                <a:schemeClr val="dk1"/>
              </a:buClr>
              <a:buSzPts val="1100"/>
              <a:buFont typeface="Arial"/>
              <a:buNone/>
            </a:pPr>
            <a:r>
              <a:rPr lang="es" sz="950" i="0" u="none" strike="noStrike" cap="none">
                <a:solidFill>
                  <a:srgbClr val="FF0000"/>
                </a:solidFill>
                <a:latin typeface="Consolas"/>
                <a:ea typeface="Consolas"/>
                <a:cs typeface="Consolas"/>
                <a:sym typeface="Consolas"/>
              </a:rPr>
              <a:t>background-color</a:t>
            </a:r>
            <a:r>
              <a:rPr lang="es" sz="950" i="0" u="none" strike="noStrike" cap="none">
                <a:solidFill>
                  <a:srgbClr val="000000"/>
                </a:solidFill>
                <a:latin typeface="Consolas"/>
                <a:ea typeface="Consolas"/>
                <a:cs typeface="Consolas"/>
                <a:sym typeface="Consolas"/>
              </a:rPr>
              <a:t>: </a:t>
            </a:r>
            <a:r>
              <a:rPr lang="es" sz="950">
                <a:latin typeface="Consolas"/>
                <a:ea typeface="Consolas"/>
                <a:cs typeface="Consolas"/>
                <a:sym typeface="Consolas"/>
              </a:rPr>
              <a:t>pink</a:t>
            </a:r>
            <a:r>
              <a:rPr lang="es" sz="950" i="0" u="none" strike="noStrike" cap="none">
                <a:solidFill>
                  <a:srgbClr val="000000"/>
                </a:solidFill>
                <a:latin typeface="Consolas"/>
                <a:ea typeface="Consolas"/>
                <a:cs typeface="Consolas"/>
                <a:sym typeface="Consolas"/>
              </a:rPr>
              <a:t>;</a:t>
            </a:r>
            <a:endParaRPr sz="950" i="0" u="none" strike="noStrike" cap="none">
              <a:solidFill>
                <a:srgbClr val="000000"/>
              </a:solidFill>
              <a:latin typeface="Consolas"/>
              <a:ea typeface="Consolas"/>
              <a:cs typeface="Consolas"/>
              <a:sym typeface="Consolas"/>
            </a:endParaRPr>
          </a:p>
          <a:p>
            <a:pPr marL="0" marR="0" lvl="0" indent="0" algn="just" rtl="0">
              <a:lnSpc>
                <a:spcPct val="135714"/>
              </a:lnSpc>
              <a:spcBef>
                <a:spcPts val="0"/>
              </a:spcBef>
              <a:spcAft>
                <a:spcPts val="0"/>
              </a:spcAft>
              <a:buClr>
                <a:schemeClr val="dk1"/>
              </a:buClr>
              <a:buSzPts val="1100"/>
              <a:buFont typeface="Arial"/>
              <a:buNone/>
            </a:pPr>
            <a:r>
              <a:rPr lang="es" sz="950" i="0" u="none" strike="noStrike" cap="none">
                <a:solidFill>
                  <a:srgbClr val="000000"/>
                </a:solidFill>
                <a:latin typeface="Consolas"/>
                <a:ea typeface="Consolas"/>
                <a:cs typeface="Consolas"/>
                <a:sym typeface="Consolas"/>
              </a:rPr>
              <a:t>     }</a:t>
            </a:r>
            <a:br>
              <a:rPr lang="es" sz="950" i="0" u="none" strike="noStrike" cap="none">
                <a:solidFill>
                  <a:srgbClr val="000000"/>
                </a:solidFill>
                <a:latin typeface="Consolas"/>
                <a:ea typeface="Consolas"/>
                <a:cs typeface="Consolas"/>
                <a:sym typeface="Consolas"/>
              </a:rPr>
            </a:br>
            <a:r>
              <a:rPr lang="es" sz="950" i="0" u="none" strike="noStrike" cap="none">
                <a:solidFill>
                  <a:srgbClr val="000000"/>
                </a:solidFill>
                <a:latin typeface="Consolas"/>
                <a:ea typeface="Consolas"/>
                <a:cs typeface="Consolas"/>
                <a:sym typeface="Consolas"/>
              </a:rPr>
              <a:t>}</a:t>
            </a:r>
            <a:endParaRPr sz="950" b="0" i="0" u="none" strike="noStrike" cap="none">
              <a:solidFill>
                <a:srgbClr val="800000"/>
              </a:solidFill>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p:nvPr/>
        </p:nvSpPr>
        <p:spPr>
          <a:xfrm>
            <a:off x="1448375" y="619525"/>
            <a:ext cx="7166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es Grids?</a:t>
            </a:r>
            <a:endParaRPr sz="4000" b="1">
              <a:solidFill>
                <a:schemeClr val="dk1"/>
              </a:solidFill>
              <a:latin typeface="DM Sans"/>
              <a:ea typeface="DM Sans"/>
              <a:cs typeface="DM Sans"/>
              <a:sym typeface="DM Sans"/>
            </a:endParaRPr>
          </a:p>
        </p:txBody>
      </p:sp>
      <p:sp>
        <p:nvSpPr>
          <p:cNvPr id="143" name="Google Shape;143;p28"/>
          <p:cNvSpPr txBox="1"/>
          <p:nvPr/>
        </p:nvSpPr>
        <p:spPr>
          <a:xfrm>
            <a:off x="473350" y="1908175"/>
            <a:ext cx="69780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👉CSS Grid es un sistema de maquetación muy versátil que está disponible para CSS. Se trata de un sistema en 2D que permite definir filas y columnas (a diferencia de Flexbox, el cual funciona en una única dimensión). </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👉El grid layout permite alinear elementos en columnas y filas. </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👉Por ejemplo, los elementos secundarios de un contenedor de cuadrícula podrían posicionarse de manera que se solapen y se superpongan, similar a los elementos posicionados en CSS.</a:t>
            </a:r>
            <a:endParaRPr sz="1350">
              <a:latin typeface="DM Sans"/>
              <a:ea typeface="DM Sans"/>
              <a:cs typeface="DM Sans"/>
              <a:sym typeface="DM Sans"/>
            </a:endParaRPr>
          </a:p>
        </p:txBody>
      </p:sp>
      <p:sp>
        <p:nvSpPr>
          <p:cNvPr id="144" name="Google Shape;144;p28"/>
          <p:cNvSpPr/>
          <p:nvPr/>
        </p:nvSpPr>
        <p:spPr>
          <a:xfrm>
            <a:off x="475500" y="480925"/>
            <a:ext cx="1032000" cy="1016100"/>
          </a:xfrm>
          <a:prstGeom prst="ellipse">
            <a:avLst/>
          </a:prstGeom>
          <a:solidFill>
            <a:srgbClr val="FEFEFE"/>
          </a:solidFill>
          <a:ln w="38100" cap="flat" cmpd="sng">
            <a:solidFill>
              <a:srgbClr val="E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Font typeface="Arial"/>
              <a:buNone/>
            </a:pPr>
            <a:r>
              <a:rPr lang="es" sz="3200">
                <a:latin typeface="Helvetica Neue Light"/>
                <a:ea typeface="Helvetica Neue Light"/>
                <a:cs typeface="Helvetica Neue Light"/>
                <a:sym typeface="Helvetica Neue Light"/>
              </a:rPr>
              <a:t>📌</a:t>
            </a:r>
            <a:endParaRPr sz="26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0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Resultado</a:t>
            </a:r>
            <a:endParaRPr sz="4000" b="1">
              <a:solidFill>
                <a:schemeClr val="dk1"/>
              </a:solidFill>
              <a:latin typeface="DM Sans"/>
              <a:ea typeface="DM Sans"/>
              <a:cs typeface="DM Sans"/>
              <a:sym typeface="DM Sans"/>
            </a:endParaRPr>
          </a:p>
        </p:txBody>
      </p:sp>
      <p:pic>
        <p:nvPicPr>
          <p:cNvPr id="847" name="Google Shape;847;p109"/>
          <p:cNvPicPr preferRelativeResize="0"/>
          <p:nvPr/>
        </p:nvPicPr>
        <p:blipFill>
          <a:blip r:embed="rId3">
            <a:alphaModFix/>
          </a:blip>
          <a:stretch>
            <a:fillRect/>
          </a:stretch>
        </p:blipFill>
        <p:spPr>
          <a:xfrm>
            <a:off x="273550" y="1427730"/>
            <a:ext cx="8596901" cy="322647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10"/>
          <p:cNvSpPr txBox="1"/>
          <p:nvPr/>
        </p:nvSpPr>
        <p:spPr>
          <a:xfrm>
            <a:off x="1461300" y="153622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¿Preguntas?</a:t>
            </a:r>
            <a:endParaRPr sz="4000" b="1">
              <a:solidFill>
                <a:srgbClr val="EAFF6A"/>
              </a:solidFill>
              <a:latin typeface="DM Sans"/>
              <a:ea typeface="DM Sans"/>
              <a:cs typeface="DM Sans"/>
              <a:sym typeface="DM Sans"/>
            </a:endParaRPr>
          </a:p>
        </p:txBody>
      </p:sp>
      <p:sp>
        <p:nvSpPr>
          <p:cNvPr id="853" name="Google Shape;853;p110"/>
          <p:cNvSpPr txBox="1"/>
          <p:nvPr/>
        </p:nvSpPr>
        <p:spPr>
          <a:xfrm>
            <a:off x="2109143" y="2502363"/>
            <a:ext cx="4925700" cy="1223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350" b="1">
                <a:solidFill>
                  <a:srgbClr val="EAFF6A"/>
                </a:solidFill>
                <a:latin typeface="DM Sans"/>
                <a:ea typeface="DM Sans"/>
                <a:cs typeface="DM Sans"/>
                <a:sym typeface="DM Sans"/>
              </a:rPr>
              <a:t>#CoderTip</a:t>
            </a:r>
            <a:r>
              <a:rPr lang="es" sz="1350" b="1">
                <a:solidFill>
                  <a:schemeClr val="lt1"/>
                </a:solidFill>
                <a:latin typeface="DM Sans"/>
                <a:ea typeface="DM Sans"/>
                <a:cs typeface="DM Sans"/>
                <a:sym typeface="DM Sans"/>
              </a:rPr>
              <a:t>:</a:t>
            </a:r>
            <a:r>
              <a:rPr lang="es" sz="1350">
                <a:solidFill>
                  <a:srgbClr val="EAFF6A"/>
                </a:solidFill>
                <a:latin typeface="DM Sans"/>
                <a:ea typeface="DM Sans"/>
                <a:cs typeface="DM Sans"/>
                <a:sym typeface="DM Sans"/>
              </a:rPr>
              <a:t> </a:t>
            </a:r>
            <a:r>
              <a:rPr lang="es" sz="1350">
                <a:solidFill>
                  <a:schemeClr val="lt1"/>
                </a:solidFill>
                <a:latin typeface="DM Sans"/>
                <a:ea typeface="DM Sans"/>
                <a:cs typeface="DM Sans"/>
                <a:sym typeface="DM Sans"/>
              </a:rPr>
              <a:t>Ingresa al </a:t>
            </a:r>
            <a:r>
              <a:rPr lang="es" sz="1350" u="sng">
                <a:solidFill>
                  <a:srgbClr val="83AEFB"/>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siguiente link</a:t>
            </a:r>
            <a:r>
              <a:rPr lang="es" sz="1350">
                <a:solidFill>
                  <a:schemeClr val="lt1"/>
                </a:solidFill>
                <a:latin typeface="DM Sans"/>
                <a:ea typeface="DM Sans"/>
                <a:cs typeface="DM Sans"/>
                <a:sym typeface="DM Sans"/>
              </a:rPr>
              <a:t> y revisa el material interactivo que preparamos sobre </a:t>
            </a:r>
            <a:r>
              <a:rPr lang="es" sz="1350" b="1">
                <a:solidFill>
                  <a:schemeClr val="lt1"/>
                </a:solidFill>
                <a:latin typeface="DM Sans"/>
                <a:ea typeface="DM Sans"/>
                <a:cs typeface="DM Sans"/>
                <a:sym typeface="DM Sans"/>
              </a:rPr>
              <a:t>Preguntas Frecuentes, </a:t>
            </a:r>
            <a:r>
              <a:rPr lang="es" sz="1350">
                <a:solidFill>
                  <a:schemeClr val="lt1"/>
                </a:solidFill>
                <a:latin typeface="DM Sans"/>
                <a:ea typeface="DM Sans"/>
                <a:cs typeface="DM Sans"/>
                <a:sym typeface="DM Sans"/>
              </a:rPr>
              <a:t>estamos seguros de que allí encontrarás algunas respuestas.</a:t>
            </a:r>
            <a:endParaRPr sz="1350">
              <a:solidFill>
                <a:schemeClr val="lt1"/>
              </a:solidFill>
              <a:latin typeface="DM Sans"/>
              <a:ea typeface="DM Sans"/>
              <a:cs typeface="DM Sans"/>
              <a:sym typeface="DM Sans"/>
            </a:endParaRPr>
          </a:p>
          <a:p>
            <a:pPr marL="0" lvl="0" indent="0" algn="ctr" rtl="0">
              <a:spcBef>
                <a:spcPts val="0"/>
              </a:spcBef>
              <a:spcAft>
                <a:spcPts val="0"/>
              </a:spcAft>
              <a:buNone/>
            </a:pPr>
            <a:endParaRPr sz="1350">
              <a:solidFill>
                <a:schemeClr val="lt1"/>
              </a:solidFill>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11"/>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5000">
                <a:solidFill>
                  <a:srgbClr val="E8E7E3"/>
                </a:solidFill>
              </a:rPr>
              <a:t>☕</a:t>
            </a:r>
            <a:endParaRPr sz="5000">
              <a:solidFill>
                <a:srgbClr val="E8E7E3"/>
              </a:solidFill>
            </a:endParaRPr>
          </a:p>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Break</a:t>
            </a:r>
            <a:endParaRPr sz="4000" b="1">
              <a:solidFill>
                <a:schemeClr val="lt1"/>
              </a:solidFill>
              <a:latin typeface="DM Sans"/>
              <a:ea typeface="DM Sans"/>
              <a:cs typeface="DM Sans"/>
              <a:sym typeface="DM Sans"/>
            </a:endParaRPr>
          </a:p>
        </p:txBody>
      </p:sp>
      <p:sp>
        <p:nvSpPr>
          <p:cNvPr id="859" name="Google Shape;859;p111"/>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1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Meta Viewport</a:t>
            </a:r>
            <a:endParaRPr sz="4000" b="1">
              <a:solidFill>
                <a:schemeClr val="dk1"/>
              </a:solidFill>
              <a:latin typeface="DM Sans"/>
              <a:ea typeface="DM Sans"/>
              <a:cs typeface="DM Sans"/>
              <a:sym typeface="DM Sans"/>
            </a:endParaRPr>
          </a:p>
        </p:txBody>
      </p:sp>
      <p:sp>
        <p:nvSpPr>
          <p:cNvPr id="865" name="Google Shape;865;p112"/>
          <p:cNvSpPr txBox="1"/>
          <p:nvPr/>
        </p:nvSpPr>
        <p:spPr>
          <a:xfrm>
            <a:off x="473350" y="1908175"/>
            <a:ext cx="38346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Las páginas optimizadas para diferentes dispositivos deben incluir la etiqueta </a:t>
            </a:r>
            <a:r>
              <a:rPr lang="es" sz="1350">
                <a:highlight>
                  <a:srgbClr val="EAFF6A"/>
                </a:highlight>
                <a:latin typeface="DM Sans"/>
                <a:ea typeface="DM Sans"/>
                <a:cs typeface="DM Sans"/>
                <a:sym typeface="DM Sans"/>
              </a:rPr>
              <a:t>&lt;meta&gt; viewport</a:t>
            </a:r>
            <a:r>
              <a:rPr lang="es" sz="1350">
                <a:latin typeface="DM Sans"/>
                <a:ea typeface="DM Sans"/>
                <a:cs typeface="DM Sans"/>
                <a:sym typeface="DM Sans"/>
              </a:rPr>
              <a:t> en el encabezado del documento HTML. Una etiqueta &lt;meta&gt; viewport da al navegador las instrucciones sobre cómo controlar las dimensiones y el ajuste a escala de la página.</a:t>
            </a:r>
            <a:endParaRPr sz="1350">
              <a:latin typeface="DM Sans"/>
              <a:ea typeface="DM Sans"/>
              <a:cs typeface="DM Sans"/>
              <a:sym typeface="DM Sans"/>
            </a:endParaRPr>
          </a:p>
        </p:txBody>
      </p:sp>
      <p:sp>
        <p:nvSpPr>
          <p:cNvPr id="866" name="Google Shape;866;p112"/>
          <p:cNvSpPr txBox="1"/>
          <p:nvPr/>
        </p:nvSpPr>
        <p:spPr>
          <a:xfrm>
            <a:off x="4527575" y="1908175"/>
            <a:ext cx="3834600" cy="231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rgbClr val="EA90FF"/>
                </a:solidFill>
                <a:latin typeface="DM Sans"/>
                <a:ea typeface="DM Sans"/>
                <a:cs typeface="DM Sans"/>
                <a:sym typeface="DM Sans"/>
              </a:rPr>
              <a:t>✓</a:t>
            </a:r>
            <a:r>
              <a:rPr lang="es" sz="1350">
                <a:latin typeface="DM Sans"/>
                <a:ea typeface="DM Sans"/>
                <a:cs typeface="DM Sans"/>
                <a:sym typeface="DM Sans"/>
              </a:rPr>
              <a:t> Usa la etiqueta </a:t>
            </a:r>
            <a:r>
              <a:rPr lang="es" sz="1350">
                <a:highlight>
                  <a:srgbClr val="EAFF6A"/>
                </a:highlight>
                <a:latin typeface="DM Sans"/>
                <a:ea typeface="DM Sans"/>
                <a:cs typeface="DM Sans"/>
                <a:sym typeface="DM Sans"/>
              </a:rPr>
              <a:t>&lt;meta&gt; viewport</a:t>
            </a:r>
            <a:r>
              <a:rPr lang="es" sz="1350">
                <a:latin typeface="DM Sans"/>
                <a:ea typeface="DM Sans"/>
                <a:cs typeface="DM Sans"/>
                <a:sym typeface="DM Sans"/>
              </a:rPr>
              <a:t> para controlar el ancho y el ajuste de la ventana de visualización del navegador.</a:t>
            </a:r>
            <a:endParaRPr sz="1350">
              <a:latin typeface="DM Sans"/>
              <a:ea typeface="DM Sans"/>
              <a:cs typeface="DM Sans"/>
              <a:sym typeface="DM Sans"/>
            </a:endParaRPr>
          </a:p>
          <a:p>
            <a:pPr marL="0" lvl="0" indent="0" algn="l" rtl="0">
              <a:spcBef>
                <a:spcPts val="1000"/>
              </a:spcBef>
              <a:spcAft>
                <a:spcPts val="0"/>
              </a:spcAft>
              <a:buClr>
                <a:schemeClr val="dk1"/>
              </a:buClr>
              <a:buSzPts val="1100"/>
              <a:buFont typeface="Arial"/>
              <a:buNone/>
            </a:pPr>
            <a:r>
              <a:rPr lang="es" sz="1350">
                <a:solidFill>
                  <a:srgbClr val="EA90FF"/>
                </a:solidFill>
                <a:latin typeface="DM Sans"/>
                <a:ea typeface="DM Sans"/>
                <a:cs typeface="DM Sans"/>
                <a:sym typeface="DM Sans"/>
              </a:rPr>
              <a:t>✓</a:t>
            </a:r>
            <a:r>
              <a:rPr lang="es" sz="1350">
                <a:solidFill>
                  <a:schemeClr val="dk1"/>
                </a:solidFill>
                <a:latin typeface="DM Sans"/>
                <a:ea typeface="DM Sans"/>
                <a:cs typeface="DM Sans"/>
                <a:sym typeface="DM Sans"/>
              </a:rPr>
              <a:t> </a:t>
            </a:r>
            <a:r>
              <a:rPr lang="es" sz="1350">
                <a:latin typeface="DM Sans"/>
                <a:ea typeface="DM Sans"/>
                <a:cs typeface="DM Sans"/>
                <a:sym typeface="DM Sans"/>
              </a:rPr>
              <a:t>Incluye </a:t>
            </a:r>
            <a:r>
              <a:rPr lang="es" sz="1350">
                <a:highlight>
                  <a:srgbClr val="EAFF6A"/>
                </a:highlight>
                <a:latin typeface="DM Sans"/>
                <a:ea typeface="DM Sans"/>
                <a:cs typeface="DM Sans"/>
                <a:sym typeface="DM Sans"/>
              </a:rPr>
              <a:t>width=device-width</a:t>
            </a:r>
            <a:r>
              <a:rPr lang="es" sz="1350">
                <a:latin typeface="DM Sans"/>
                <a:ea typeface="DM Sans"/>
                <a:cs typeface="DM Sans"/>
                <a:sym typeface="DM Sans"/>
              </a:rPr>
              <a:t> para hacer coincidir el ancho de la pantalla en píxeles independientes del dispositivo.</a:t>
            </a:r>
            <a:endParaRPr sz="1350">
              <a:latin typeface="DM Sans"/>
              <a:ea typeface="DM Sans"/>
              <a:cs typeface="DM Sans"/>
              <a:sym typeface="DM Sans"/>
            </a:endParaRPr>
          </a:p>
          <a:p>
            <a:pPr marL="0" lvl="0" indent="0" algn="l" rtl="0">
              <a:spcBef>
                <a:spcPts val="1000"/>
              </a:spcBef>
              <a:spcAft>
                <a:spcPts val="1000"/>
              </a:spcAft>
              <a:buNone/>
            </a:pPr>
            <a:r>
              <a:rPr lang="es" sz="1350">
                <a:solidFill>
                  <a:srgbClr val="EA90FF"/>
                </a:solidFill>
                <a:latin typeface="DM Sans"/>
                <a:ea typeface="DM Sans"/>
                <a:cs typeface="DM Sans"/>
                <a:sym typeface="DM Sans"/>
              </a:rPr>
              <a:t>✓</a:t>
            </a:r>
            <a:r>
              <a:rPr lang="es" sz="1350">
                <a:solidFill>
                  <a:schemeClr val="dk1"/>
                </a:solidFill>
                <a:latin typeface="DM Sans"/>
                <a:ea typeface="DM Sans"/>
                <a:cs typeface="DM Sans"/>
                <a:sym typeface="DM Sans"/>
              </a:rPr>
              <a:t> </a:t>
            </a:r>
            <a:r>
              <a:rPr lang="es" sz="1350">
                <a:latin typeface="DM Sans"/>
                <a:ea typeface="DM Sans"/>
                <a:cs typeface="DM Sans"/>
                <a:sym typeface="DM Sans"/>
              </a:rPr>
              <a:t>Usa </a:t>
            </a:r>
            <a:r>
              <a:rPr lang="es" sz="1350">
                <a:highlight>
                  <a:srgbClr val="EAFF6A"/>
                </a:highlight>
                <a:latin typeface="DM Sans"/>
                <a:ea typeface="DM Sans"/>
                <a:cs typeface="DM Sans"/>
                <a:sym typeface="DM Sans"/>
              </a:rPr>
              <a:t>initial-scale=1</a:t>
            </a:r>
            <a:r>
              <a:rPr lang="es" sz="1350">
                <a:latin typeface="DM Sans"/>
                <a:ea typeface="DM Sans"/>
                <a:cs typeface="DM Sans"/>
                <a:sym typeface="DM Sans"/>
              </a:rPr>
              <a:t> para establecer una relación de 1:1 entre los píxeles CSS y los píxeles independientes del dispositivo.</a:t>
            </a:r>
            <a:endParaRPr sz="1350">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1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Meta Viewport</a:t>
            </a:r>
            <a:endParaRPr sz="4000" b="1">
              <a:solidFill>
                <a:schemeClr val="dk1"/>
              </a:solidFill>
              <a:latin typeface="DM Sans"/>
              <a:ea typeface="DM Sans"/>
              <a:cs typeface="DM Sans"/>
              <a:sym typeface="DM Sans"/>
            </a:endParaRPr>
          </a:p>
        </p:txBody>
      </p:sp>
      <p:sp>
        <p:nvSpPr>
          <p:cNvPr id="872" name="Google Shape;872;p113"/>
          <p:cNvSpPr txBox="1"/>
          <p:nvPr/>
        </p:nvSpPr>
        <p:spPr>
          <a:xfrm>
            <a:off x="473350" y="1635075"/>
            <a:ext cx="46863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El uso del valor de width=device-width indica a la página que debe hacer coincidir el ancho de la pantalla en píxeles independientes del dispositivo. Esto permite que la página realice el reprocesamiento del contenido para adaptarlo a diferentes tamaños de pantalla.</a:t>
            </a:r>
            <a:endParaRPr sz="1350">
              <a:latin typeface="DM Sans"/>
              <a:ea typeface="DM Sans"/>
              <a:cs typeface="DM Sans"/>
              <a:sym typeface="DM Sans"/>
            </a:endParaRPr>
          </a:p>
        </p:txBody>
      </p:sp>
      <p:graphicFrame>
        <p:nvGraphicFramePr>
          <p:cNvPr id="873" name="Google Shape;873;p113"/>
          <p:cNvGraphicFramePr/>
          <p:nvPr/>
        </p:nvGraphicFramePr>
        <p:xfrm>
          <a:off x="715600" y="3423325"/>
          <a:ext cx="7840225" cy="845925"/>
        </p:xfrm>
        <a:graphic>
          <a:graphicData uri="http://schemas.openxmlformats.org/drawingml/2006/table">
            <a:tbl>
              <a:tblPr>
                <a:noFill/>
                <a:tableStyleId>{DD373F41-120F-4972-BF9C-4C282A777116}</a:tableStyleId>
              </a:tblPr>
              <a:tblGrid>
                <a:gridCol w="7840225">
                  <a:extLst>
                    <a:ext uri="{9D8B030D-6E8A-4147-A177-3AD203B41FA5}">
                      <a16:colId xmlns:a16="http://schemas.microsoft.com/office/drawing/2014/main" val="20000"/>
                    </a:ext>
                  </a:extLst>
                </a:gridCol>
              </a:tblGrid>
              <a:tr h="541125">
                <a:tc>
                  <a:txBody>
                    <a:bodyPr/>
                    <a:lstStyle/>
                    <a:p>
                      <a:pPr marL="0" marR="0" lvl="0" indent="0" algn="just" rtl="0">
                        <a:lnSpc>
                          <a:spcPct val="135714"/>
                        </a:lnSpc>
                        <a:spcBef>
                          <a:spcPts val="0"/>
                        </a:spcBef>
                        <a:spcAft>
                          <a:spcPts val="0"/>
                        </a:spcAft>
                        <a:buClr>
                          <a:srgbClr val="000000"/>
                        </a:buClr>
                        <a:buSzPts val="1800"/>
                        <a:buFont typeface="Arial"/>
                        <a:buNone/>
                      </a:pPr>
                      <a:r>
                        <a:rPr lang="es" sz="1500" u="none" strike="noStrike" cap="none">
                          <a:solidFill>
                            <a:srgbClr val="808080"/>
                          </a:solidFill>
                          <a:latin typeface="Consolas"/>
                          <a:ea typeface="Consolas"/>
                          <a:cs typeface="Consolas"/>
                          <a:sym typeface="Consolas"/>
                        </a:rPr>
                        <a:t>&lt;</a:t>
                      </a:r>
                      <a:r>
                        <a:rPr lang="es" sz="1500" u="none" strike="noStrike" cap="none">
                          <a:solidFill>
                            <a:srgbClr val="569CD6"/>
                          </a:solidFill>
                          <a:latin typeface="Consolas"/>
                          <a:ea typeface="Consolas"/>
                          <a:cs typeface="Consolas"/>
                          <a:sym typeface="Consolas"/>
                        </a:rPr>
                        <a:t>meta</a:t>
                      </a:r>
                      <a:r>
                        <a:rPr lang="es" sz="1500" u="none" strike="noStrike" cap="none">
                          <a:solidFill>
                            <a:srgbClr val="D4D4D4"/>
                          </a:solidFill>
                          <a:latin typeface="Consolas"/>
                          <a:ea typeface="Consolas"/>
                          <a:cs typeface="Consolas"/>
                          <a:sym typeface="Consolas"/>
                        </a:rPr>
                        <a:t> </a:t>
                      </a:r>
                      <a:r>
                        <a:rPr lang="es" sz="1500" u="none" strike="noStrike" cap="none">
                          <a:solidFill>
                            <a:srgbClr val="9CDCFE"/>
                          </a:solidFill>
                          <a:latin typeface="Consolas"/>
                          <a:ea typeface="Consolas"/>
                          <a:cs typeface="Consolas"/>
                          <a:sym typeface="Consolas"/>
                        </a:rPr>
                        <a:t>name</a:t>
                      </a:r>
                      <a:r>
                        <a:rPr lang="es" sz="1500" u="none" strike="noStrike" cap="none">
                          <a:solidFill>
                            <a:srgbClr val="D4D4D4"/>
                          </a:solidFill>
                          <a:latin typeface="Consolas"/>
                          <a:ea typeface="Consolas"/>
                          <a:cs typeface="Consolas"/>
                          <a:sym typeface="Consolas"/>
                        </a:rPr>
                        <a:t>=</a:t>
                      </a:r>
                      <a:r>
                        <a:rPr lang="es" sz="1500" u="none" strike="noStrike" cap="none">
                          <a:solidFill>
                            <a:srgbClr val="CE9178"/>
                          </a:solidFill>
                          <a:latin typeface="Consolas"/>
                          <a:ea typeface="Consolas"/>
                          <a:cs typeface="Consolas"/>
                          <a:sym typeface="Consolas"/>
                        </a:rPr>
                        <a:t>"viewport"</a:t>
                      </a:r>
                      <a:r>
                        <a:rPr lang="es" sz="1500" u="none" strike="noStrike" cap="none">
                          <a:solidFill>
                            <a:srgbClr val="D4D4D4"/>
                          </a:solidFill>
                          <a:latin typeface="Consolas"/>
                          <a:ea typeface="Consolas"/>
                          <a:cs typeface="Consolas"/>
                          <a:sym typeface="Consolas"/>
                        </a:rPr>
                        <a:t> </a:t>
                      </a:r>
                      <a:r>
                        <a:rPr lang="es" sz="1500" u="none" strike="noStrike" cap="none">
                          <a:solidFill>
                            <a:srgbClr val="9CDCFE"/>
                          </a:solidFill>
                          <a:latin typeface="Consolas"/>
                          <a:ea typeface="Consolas"/>
                          <a:cs typeface="Consolas"/>
                          <a:sym typeface="Consolas"/>
                        </a:rPr>
                        <a:t>content</a:t>
                      </a:r>
                      <a:r>
                        <a:rPr lang="es" sz="1500" u="none" strike="noStrike" cap="none">
                          <a:solidFill>
                            <a:srgbClr val="D4D4D4"/>
                          </a:solidFill>
                          <a:latin typeface="Consolas"/>
                          <a:ea typeface="Consolas"/>
                          <a:cs typeface="Consolas"/>
                          <a:sym typeface="Consolas"/>
                        </a:rPr>
                        <a:t>=</a:t>
                      </a:r>
                      <a:r>
                        <a:rPr lang="es" sz="1500" u="none" strike="noStrike" cap="none">
                          <a:solidFill>
                            <a:srgbClr val="CE9178"/>
                          </a:solidFill>
                          <a:latin typeface="Consolas"/>
                          <a:ea typeface="Consolas"/>
                          <a:cs typeface="Consolas"/>
                          <a:sym typeface="Consolas"/>
                        </a:rPr>
                        <a:t>"width=device-width, initial-scale=1.0"</a:t>
                      </a:r>
                      <a:r>
                        <a:rPr lang="es" sz="1500" u="none" strike="noStrike" cap="none">
                          <a:solidFill>
                            <a:srgbClr val="808080"/>
                          </a:solidFill>
                          <a:latin typeface="Consolas"/>
                          <a:ea typeface="Consolas"/>
                          <a:cs typeface="Consolas"/>
                          <a:sym typeface="Consolas"/>
                        </a:rPr>
                        <a:t>/&gt;</a:t>
                      </a:r>
                      <a:endParaRPr sz="1500" u="none" strike="noStrike" cap="none">
                        <a:solidFill>
                          <a:srgbClr val="808080"/>
                        </a:solidFill>
                        <a:latin typeface="Consolas"/>
                        <a:ea typeface="Consolas"/>
                        <a:cs typeface="Consolas"/>
                        <a:sym typeface="Consolas"/>
                      </a:endParaRPr>
                    </a:p>
                  </a:txBody>
                  <a:tcPr marL="63500" marR="63500" marT="63500" marB="63500">
                    <a:solidFill>
                      <a:srgbClr val="0C343D"/>
                    </a:solidFill>
                  </a:tcPr>
                </a:tc>
                <a:extLst>
                  <a:ext uri="{0D108BD9-81ED-4DB2-BD59-A6C34878D82A}">
                    <a16:rowId xmlns:a16="http://schemas.microsoft.com/office/drawing/2014/main" val="10000"/>
                  </a:ext>
                </a:extLst>
              </a:tr>
              <a:tr h="0">
                <a:tc>
                  <a:txBody>
                    <a:bodyPr/>
                    <a:lstStyle/>
                    <a:p>
                      <a:endParaRPr lang="es-PE"/>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14"/>
          <p:cNvSpPr txBox="1"/>
          <p:nvPr/>
        </p:nvSpPr>
        <p:spPr>
          <a:xfrm>
            <a:off x="501450" y="477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Meta Viewport</a:t>
            </a:r>
            <a:endParaRPr sz="4000" b="1">
              <a:solidFill>
                <a:schemeClr val="dk1"/>
              </a:solidFill>
              <a:latin typeface="DM Sans"/>
              <a:ea typeface="DM Sans"/>
              <a:cs typeface="DM Sans"/>
              <a:sym typeface="DM Sans"/>
            </a:endParaRPr>
          </a:p>
        </p:txBody>
      </p:sp>
      <p:pic>
        <p:nvPicPr>
          <p:cNvPr id="879" name="Google Shape;879;p114"/>
          <p:cNvPicPr preferRelativeResize="0"/>
          <p:nvPr/>
        </p:nvPicPr>
        <p:blipFill rotWithShape="1">
          <a:blip r:embed="rId3">
            <a:alphaModFix/>
          </a:blip>
          <a:srcRect/>
          <a:stretch/>
        </p:blipFill>
        <p:spPr>
          <a:xfrm>
            <a:off x="4768468" y="1374900"/>
            <a:ext cx="2321294" cy="3230176"/>
          </a:xfrm>
          <a:prstGeom prst="rect">
            <a:avLst/>
          </a:prstGeom>
          <a:noFill/>
          <a:ln w="19050" cap="flat" cmpd="sng">
            <a:solidFill>
              <a:srgbClr val="EAFF6A"/>
            </a:solidFill>
            <a:prstDash val="solid"/>
            <a:round/>
            <a:headEnd type="none" w="sm" len="sm"/>
            <a:tailEnd type="none" w="sm" len="sm"/>
          </a:ln>
        </p:spPr>
      </p:pic>
      <p:pic>
        <p:nvPicPr>
          <p:cNvPr id="880" name="Google Shape;880;p114"/>
          <p:cNvPicPr preferRelativeResize="0"/>
          <p:nvPr/>
        </p:nvPicPr>
        <p:blipFill rotWithShape="1">
          <a:blip r:embed="rId4">
            <a:alphaModFix/>
          </a:blip>
          <a:srcRect/>
          <a:stretch/>
        </p:blipFill>
        <p:spPr>
          <a:xfrm>
            <a:off x="2054238" y="1374900"/>
            <a:ext cx="2321294" cy="3230176"/>
          </a:xfrm>
          <a:prstGeom prst="rect">
            <a:avLst/>
          </a:prstGeom>
          <a:noFill/>
          <a:ln w="19050" cap="flat" cmpd="sng">
            <a:solidFill>
              <a:srgbClr val="EAFF6A"/>
            </a:solidFill>
            <a:prstDash val="solid"/>
            <a:round/>
            <a:headEnd type="none" w="sm" len="sm"/>
            <a:tailEnd type="none" w="sm" len="sm"/>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15"/>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90FF"/>
                </a:solidFill>
                <a:latin typeface="DM Sans"/>
                <a:ea typeface="DM Sans"/>
                <a:cs typeface="DM Sans"/>
                <a:sym typeface="DM Sans"/>
              </a:rPr>
              <a:t>Grids </a:t>
            </a:r>
            <a:r>
              <a:rPr lang="es" sz="4000" b="1">
                <a:solidFill>
                  <a:schemeClr val="lt1"/>
                </a:solidFill>
                <a:latin typeface="DM Sans"/>
                <a:ea typeface="DM Sans"/>
                <a:cs typeface="DM Sans"/>
                <a:sym typeface="DM Sans"/>
              </a:rPr>
              <a:t>+</a:t>
            </a:r>
            <a:r>
              <a:rPr lang="es" sz="4000" b="1">
                <a:solidFill>
                  <a:srgbClr val="EA90FF"/>
                </a:solidFill>
                <a:latin typeface="DM Sans"/>
                <a:ea typeface="DM Sans"/>
                <a:cs typeface="DM Sans"/>
                <a:sym typeface="DM Sans"/>
              </a:rPr>
              <a:t> Flex </a:t>
            </a:r>
            <a:r>
              <a:rPr lang="es" sz="4000" b="1">
                <a:solidFill>
                  <a:schemeClr val="lt1"/>
                </a:solidFill>
                <a:latin typeface="DM Sans"/>
                <a:ea typeface="DM Sans"/>
                <a:cs typeface="DM Sans"/>
                <a:sym typeface="DM Sans"/>
              </a:rPr>
              <a:t>+</a:t>
            </a:r>
            <a:r>
              <a:rPr lang="es" sz="4000" b="1">
                <a:solidFill>
                  <a:srgbClr val="EA90FF"/>
                </a:solidFill>
                <a:latin typeface="DM Sans"/>
                <a:ea typeface="DM Sans"/>
                <a:cs typeface="DM Sans"/>
                <a:sym typeface="DM Sans"/>
              </a:rPr>
              <a:t> @Media</a:t>
            </a:r>
            <a:endParaRPr sz="4000" b="1">
              <a:solidFill>
                <a:srgbClr val="EA90FF"/>
              </a:solidFill>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16"/>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Ejemplo en vivo</a:t>
            </a:r>
            <a:endParaRPr sz="3500" b="1">
              <a:solidFill>
                <a:srgbClr val="EAFF6A"/>
              </a:solidFill>
              <a:latin typeface="DM Sans"/>
              <a:ea typeface="DM Sans"/>
              <a:cs typeface="DM Sans"/>
              <a:sym typeface="DM Sans"/>
            </a:endParaRPr>
          </a:p>
        </p:txBody>
      </p:sp>
      <p:sp>
        <p:nvSpPr>
          <p:cNvPr id="891" name="Google Shape;891;p116"/>
          <p:cNvSpPr txBox="1"/>
          <p:nvPr/>
        </p:nvSpPr>
        <p:spPr>
          <a:xfrm>
            <a:off x="473350" y="1626100"/>
            <a:ext cx="71694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b="1">
                <a:solidFill>
                  <a:srgbClr val="B7B7B7"/>
                </a:solidFill>
                <a:latin typeface="DM Sans"/>
                <a:ea typeface="DM Sans"/>
                <a:cs typeface="DM Sans"/>
                <a:sym typeface="DM Sans"/>
              </a:rPr>
              <a:t>¡Vamos a practicar lo visto!</a:t>
            </a:r>
            <a:endParaRPr sz="2500" b="1">
              <a:solidFill>
                <a:srgbClr val="B7B7B7"/>
              </a:solidFill>
              <a:latin typeface="DM Sans"/>
              <a:ea typeface="DM Sans"/>
              <a:cs typeface="DM Sans"/>
              <a:sym typeface="DM Sans"/>
            </a:endParaRPr>
          </a:p>
          <a:p>
            <a:pPr marL="0" lvl="0" indent="0" algn="l" rtl="0">
              <a:spcBef>
                <a:spcPts val="0"/>
              </a:spcBef>
              <a:spcAft>
                <a:spcPts val="0"/>
              </a:spcAft>
              <a:buNone/>
            </a:pPr>
            <a:endParaRPr sz="2500" b="1">
              <a:solidFill>
                <a:srgbClr val="B7B7B7"/>
              </a:solidFill>
              <a:latin typeface="DM Sans"/>
              <a:ea typeface="DM Sans"/>
              <a:cs typeface="DM Sans"/>
              <a:sym typeface="DM Sans"/>
            </a:endParaRPr>
          </a:p>
          <a:p>
            <a:pPr marL="0" lvl="0" indent="0" algn="l" rtl="0">
              <a:spcBef>
                <a:spcPts val="0"/>
              </a:spcBef>
              <a:spcAft>
                <a:spcPts val="0"/>
              </a:spcAft>
              <a:buNone/>
            </a:pPr>
            <a:r>
              <a:rPr lang="es" sz="2500">
                <a:solidFill>
                  <a:srgbClr val="B7B7B7"/>
                </a:solidFill>
                <a:latin typeface="DM Sans"/>
                <a:ea typeface="DM Sans"/>
                <a:cs typeface="DM Sans"/>
                <a:sym typeface="DM Sans"/>
              </a:rPr>
              <a:t>Generando un diseño responsive, haciendo uso de Grids para el Layout &amp; Flexbox para los componentes.</a:t>
            </a:r>
            <a:endParaRPr sz="2500">
              <a:solidFill>
                <a:srgbClr val="B7B7B7"/>
              </a:solidFill>
              <a:latin typeface="DM Sans"/>
              <a:ea typeface="DM Sans"/>
              <a:cs typeface="DM Sans"/>
              <a:sym typeface="DM Sans"/>
            </a:endParaRPr>
          </a:p>
          <a:p>
            <a:pPr marL="0" lvl="0" indent="0" algn="l" rtl="0">
              <a:spcBef>
                <a:spcPts val="0"/>
              </a:spcBef>
              <a:spcAft>
                <a:spcPts val="0"/>
              </a:spcAft>
              <a:buNone/>
            </a:pPr>
            <a:endParaRPr sz="2500" b="1">
              <a:solidFill>
                <a:srgbClr val="B7B7B7"/>
              </a:solidFill>
              <a:latin typeface="Helvetica Neue"/>
              <a:ea typeface="Helvetica Neue"/>
              <a:cs typeface="Helvetica Neue"/>
              <a:sym typeface="Helvetica Neue"/>
            </a:endParaRPr>
          </a:p>
        </p:txBody>
      </p:sp>
      <p:grpSp>
        <p:nvGrpSpPr>
          <p:cNvPr id="892" name="Google Shape;892;p116"/>
          <p:cNvGrpSpPr/>
          <p:nvPr/>
        </p:nvGrpSpPr>
        <p:grpSpPr>
          <a:xfrm>
            <a:off x="473351" y="619523"/>
            <a:ext cx="738900" cy="738900"/>
            <a:chOff x="473351" y="619523"/>
            <a:chExt cx="738900" cy="738900"/>
          </a:xfrm>
        </p:grpSpPr>
        <p:sp>
          <p:nvSpPr>
            <p:cNvPr id="893" name="Google Shape;893;p116"/>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4" name="Google Shape;894;p11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1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Vamos a combinar todo...</a:t>
            </a:r>
            <a:endParaRPr sz="4000" b="1">
              <a:solidFill>
                <a:schemeClr val="dk1"/>
              </a:solidFill>
              <a:latin typeface="DM Sans"/>
              <a:ea typeface="DM Sans"/>
              <a:cs typeface="DM Sans"/>
              <a:sym typeface="DM Sans"/>
            </a:endParaRPr>
          </a:p>
        </p:txBody>
      </p:sp>
      <p:sp>
        <p:nvSpPr>
          <p:cNvPr id="900" name="Google Shape;900;p117"/>
          <p:cNvSpPr txBox="1"/>
          <p:nvPr/>
        </p:nvSpPr>
        <p:spPr>
          <a:xfrm>
            <a:off x="473350" y="1908175"/>
            <a:ext cx="38346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 idea es generar un </a:t>
            </a:r>
            <a:r>
              <a:rPr lang="es" sz="1350">
                <a:highlight>
                  <a:srgbClr val="EAFF6A"/>
                </a:highlight>
                <a:latin typeface="DM Sans"/>
                <a:ea typeface="DM Sans"/>
                <a:cs typeface="DM Sans"/>
                <a:sym typeface="DM Sans"/>
              </a:rPr>
              <a:t>diseño responsive haciendo uso de grids para el layout + flexbox para los componentes</a:t>
            </a:r>
            <a:r>
              <a:rPr lang="es" sz="1350">
                <a:latin typeface="DM Sans"/>
                <a:ea typeface="DM Sans"/>
                <a:cs typeface="DM Sans"/>
                <a:sym typeface="DM Sans"/>
              </a:rPr>
              <a:t>.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Para eso, vamos a tener como referencia los siguientes diseños para vista mobile y desktop.</a:t>
            </a:r>
            <a:endParaRPr sz="1350">
              <a:latin typeface="DM Sans"/>
              <a:ea typeface="DM Sans"/>
              <a:cs typeface="DM Sans"/>
              <a:sym typeface="DM Sans"/>
            </a:endParaRPr>
          </a:p>
        </p:txBody>
      </p:sp>
      <p:pic>
        <p:nvPicPr>
          <p:cNvPr id="901" name="Google Shape;901;p117" descr="Dwight Office Tv GIF by The Office"/>
          <p:cNvPicPr preferRelativeResize="0"/>
          <p:nvPr/>
        </p:nvPicPr>
        <p:blipFill>
          <a:blip r:embed="rId3">
            <a:alphaModFix/>
          </a:blip>
          <a:stretch>
            <a:fillRect/>
          </a:stretch>
        </p:blipFill>
        <p:spPr>
          <a:xfrm>
            <a:off x="4998925" y="1908175"/>
            <a:ext cx="2842200" cy="23723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1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Wireframes</a:t>
            </a:r>
            <a:endParaRPr sz="4000" b="1">
              <a:solidFill>
                <a:schemeClr val="dk1"/>
              </a:solidFill>
              <a:latin typeface="DM Sans"/>
              <a:ea typeface="DM Sans"/>
              <a:cs typeface="DM Sans"/>
              <a:sym typeface="DM Sans"/>
            </a:endParaRPr>
          </a:p>
        </p:txBody>
      </p:sp>
      <p:pic>
        <p:nvPicPr>
          <p:cNvPr id="907" name="Google Shape;907;p118"/>
          <p:cNvPicPr preferRelativeResize="0"/>
          <p:nvPr/>
        </p:nvPicPr>
        <p:blipFill>
          <a:blip r:embed="rId3">
            <a:alphaModFix/>
          </a:blip>
          <a:stretch>
            <a:fillRect/>
          </a:stretch>
        </p:blipFill>
        <p:spPr>
          <a:xfrm>
            <a:off x="1483575" y="1617463"/>
            <a:ext cx="3295650" cy="2929475"/>
          </a:xfrm>
          <a:prstGeom prst="rect">
            <a:avLst/>
          </a:prstGeom>
          <a:noFill/>
          <a:ln w="28575" cap="flat" cmpd="sng">
            <a:solidFill>
              <a:srgbClr val="EAFF6A"/>
            </a:solidFill>
            <a:prstDash val="solid"/>
            <a:round/>
            <a:headEnd type="none" w="sm" len="sm"/>
            <a:tailEnd type="none" w="sm" len="sm"/>
          </a:ln>
        </p:spPr>
      </p:pic>
      <p:pic>
        <p:nvPicPr>
          <p:cNvPr id="908" name="Google Shape;908;p118"/>
          <p:cNvPicPr preferRelativeResize="0"/>
          <p:nvPr/>
        </p:nvPicPr>
        <p:blipFill>
          <a:blip r:embed="rId4">
            <a:alphaModFix/>
          </a:blip>
          <a:stretch>
            <a:fillRect/>
          </a:stretch>
        </p:blipFill>
        <p:spPr>
          <a:xfrm>
            <a:off x="5653626" y="801575"/>
            <a:ext cx="1731350" cy="3803199"/>
          </a:xfrm>
          <a:prstGeom prst="rect">
            <a:avLst/>
          </a:prstGeom>
          <a:noFill/>
          <a:ln w="28575" cap="flat" cmpd="sng">
            <a:solidFill>
              <a:srgbClr val="EAFF6A"/>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6655</Words>
  <Application>Microsoft Office PowerPoint</Application>
  <PresentationFormat>Presentación en pantalla (16:9)</PresentationFormat>
  <Paragraphs>825</Paragraphs>
  <Slides>108</Slides>
  <Notes>108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108</vt:i4>
      </vt:variant>
    </vt:vector>
  </HeadingPairs>
  <TitlesOfParts>
    <vt:vector size="116" baseType="lpstr">
      <vt:lpstr>Arial</vt:lpstr>
      <vt:lpstr>DM Sans Medium</vt:lpstr>
      <vt:lpstr>Consolas</vt:lpstr>
      <vt:lpstr>Didact Gothic</vt:lpstr>
      <vt:lpstr>Helvetica Neue Light</vt:lpstr>
      <vt:lpstr>DM Sans</vt:lpstr>
      <vt:lpstr>Helvetica Neue</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Rodrigo Jara</dc:creator>
  <cp:lastModifiedBy>JARA ESPINOZA RODRIGO</cp:lastModifiedBy>
  <cp:revision>1</cp:revision>
  <dcterms:modified xsi:type="dcterms:W3CDTF">2024-09-28T12:50:55Z</dcterms:modified>
</cp:coreProperties>
</file>